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473" r:id="rId2"/>
    <p:sldId id="465" r:id="rId3"/>
    <p:sldId id="468" r:id="rId4"/>
    <p:sldId id="470" r:id="rId5"/>
    <p:sldId id="471" r:id="rId6"/>
    <p:sldId id="474"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D7A8B18-9445-BF0D-1E37-663E9A7ECEA2}" name="Asad Ayub" initials="AA" userId="S::asad.ayub@dawoodhercules.com::92f36511-3841-45e3-85df-83877a964d31" providerId="AD"/>
  <p188:author id="{4F8A3AD4-9600-6322-B04C-79EFF9CE7B9E}" name="Nuzair Zia" initials="NZ" userId="S::nuzair.zia@dawoodhercules.com::464452c0-f57b-45fe-964c-e7618e841c3b" providerId="AD"/>
  <p188:author id="{0AF00FDF-30A4-969D-E4D8-93AA73E97976}" name="Muhammad Danish" initials="MD" userId="S-1-5-21-1239473832-1650276998-3145117658-136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aad Faridi" initials="SF" lastIdx="23" clrIdx="0">
    <p:extLst>
      <p:ext uri="{19B8F6BF-5375-455C-9EA6-DF929625EA0E}">
        <p15:presenceInfo xmlns:p15="http://schemas.microsoft.com/office/powerpoint/2012/main" userId="S::saad.faridi@dawoodhercules.com::3b9e7889-e6b1-477c-bc87-b28ba0e51ea2" providerId="AD"/>
      </p:ext>
    </p:extLst>
  </p:cmAuthor>
  <p:cmAuthor id="2" name="Hamza Shafiq" initials="HS" lastIdx="2" clrIdx="1">
    <p:extLst>
      <p:ext uri="{19B8F6BF-5375-455C-9EA6-DF929625EA0E}">
        <p15:presenceInfo xmlns:p15="http://schemas.microsoft.com/office/powerpoint/2012/main" userId="S::hamza.shafiq@dawoodhercules.com::ca96f3ac-f57c-4fa3-85d4-1501233c0c77" providerId="AD"/>
      </p:ext>
    </p:extLst>
  </p:cmAuthor>
  <p:cmAuthor id="3" name="Nuzair Zia" initials="NZ" lastIdx="17" clrIdx="2">
    <p:extLst>
      <p:ext uri="{19B8F6BF-5375-455C-9EA6-DF929625EA0E}">
        <p15:presenceInfo xmlns:p15="http://schemas.microsoft.com/office/powerpoint/2012/main" userId="S::nuzair.zia@dawoodhercules.com::464452c0-f57b-45fe-964c-e7618e841c3b" providerId="AD"/>
      </p:ext>
    </p:extLst>
  </p:cmAuthor>
  <p:cmAuthor id="4" name="Nazia Hasan" initials="NH" lastIdx="6" clrIdx="3">
    <p:extLst>
      <p:ext uri="{19B8F6BF-5375-455C-9EA6-DF929625EA0E}">
        <p15:presenceInfo xmlns:p15="http://schemas.microsoft.com/office/powerpoint/2012/main" userId="S::nazia.hasan@dawoodhercules.com::1a4ff1e9-9d0e-411b-94b7-e7089e518f75" providerId="AD"/>
      </p:ext>
    </p:extLst>
  </p:cmAuthor>
  <p:cmAuthor id="5" name="Asad Ayub" initials="AA" lastIdx="3" clrIdx="4">
    <p:extLst>
      <p:ext uri="{19B8F6BF-5375-455C-9EA6-DF929625EA0E}">
        <p15:presenceInfo xmlns:p15="http://schemas.microsoft.com/office/powerpoint/2012/main" userId="S::asad.ayub@dawoodhercules.com::92f36511-3841-45e3-85df-83877a964d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105" d="100"/>
          <a:sy n="105" d="100"/>
        </p:scale>
        <p:origin x="784" y="19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 Id="rId14" Type="http://schemas.microsoft.com/office/2018/10/relationships/authors" Targe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Sep-23</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PK"/>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Share of Profit from associate</c:v>
                </c:pt>
                <c:pt idx="1">
                  <c:v>Discontinued Operations</c:v>
                </c:pt>
                <c:pt idx="2">
                  <c:v>Profit from Operating Units</c:v>
                </c:pt>
              </c:strCache>
            </c:strRef>
          </c:cat>
          <c:val>
            <c:numRef>
              <c:f>Sheet1!$B$2:$B$4</c:f>
              <c:numCache>
                <c:formatCode>_(* #,##0_);_(* \(#,##0\);_(* "-"??_);_(@_)</c:formatCode>
                <c:ptCount val="3"/>
                <c:pt idx="0">
                  <c:v>1273</c:v>
                </c:pt>
                <c:pt idx="1">
                  <c:v>-16</c:v>
                </c:pt>
                <c:pt idx="2">
                  <c:v>2755</c:v>
                </c:pt>
              </c:numCache>
            </c:numRef>
          </c:val>
          <c:extLst>
            <c:ext xmlns:c16="http://schemas.microsoft.com/office/drawing/2014/chart" uri="{C3380CC4-5D6E-409C-BE32-E72D297353CC}">
              <c16:uniqueId val="{00000000-3A07-4A1B-8D2D-582F58E7C754}"/>
            </c:ext>
          </c:extLst>
        </c:ser>
        <c:ser>
          <c:idx val="1"/>
          <c:order val="1"/>
          <c:tx>
            <c:strRef>
              <c:f>Sheet1!$C$1</c:f>
              <c:strCache>
                <c:ptCount val="1"/>
                <c:pt idx="0">
                  <c:v>Sep-22</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PK"/>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Share of Profit from associate</c:v>
                </c:pt>
                <c:pt idx="1">
                  <c:v>Discontinued Operations</c:v>
                </c:pt>
                <c:pt idx="2">
                  <c:v>Profit from Operating Units</c:v>
                </c:pt>
              </c:strCache>
            </c:strRef>
          </c:cat>
          <c:val>
            <c:numRef>
              <c:f>Sheet1!$C$2:$C$4</c:f>
              <c:numCache>
                <c:formatCode>_(* #,##0_);_(* \(#,##0\);_(* "-"??_);_(@_)</c:formatCode>
                <c:ptCount val="3"/>
                <c:pt idx="0">
                  <c:v>491</c:v>
                </c:pt>
                <c:pt idx="1">
                  <c:v>-14</c:v>
                </c:pt>
                <c:pt idx="2">
                  <c:v>1736</c:v>
                </c:pt>
              </c:numCache>
            </c:numRef>
          </c:val>
          <c:extLst>
            <c:ext xmlns:c16="http://schemas.microsoft.com/office/drawing/2014/chart" uri="{C3380CC4-5D6E-409C-BE32-E72D297353CC}">
              <c16:uniqueId val="{00000001-3A07-4A1B-8D2D-582F58E7C754}"/>
            </c:ext>
          </c:extLst>
        </c:ser>
        <c:dLbls>
          <c:dLblPos val="outEnd"/>
          <c:showLegendKey val="0"/>
          <c:showVal val="1"/>
          <c:showCatName val="0"/>
          <c:showSerName val="0"/>
          <c:showPercent val="0"/>
          <c:showBubbleSize val="0"/>
        </c:dLbls>
        <c:gapWidth val="182"/>
        <c:axId val="1344212672"/>
        <c:axId val="1344213504"/>
      </c:barChart>
      <c:catAx>
        <c:axId val="134421267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PK"/>
          </a:p>
        </c:txPr>
        <c:crossAx val="1344213504"/>
        <c:crosses val="autoZero"/>
        <c:auto val="1"/>
        <c:lblAlgn val="ctr"/>
        <c:lblOffset val="100"/>
        <c:noMultiLvlLbl val="0"/>
      </c:catAx>
      <c:valAx>
        <c:axId val="1344213504"/>
        <c:scaling>
          <c:orientation val="minMax"/>
        </c:scaling>
        <c:delete val="1"/>
        <c:axPos val="b"/>
        <c:numFmt formatCode="_(* #,##0_);_(* \(#,##0\);_(* &quot;-&quot;??_);_(@_)" sourceLinked="1"/>
        <c:majorTickMark val="none"/>
        <c:minorTickMark val="none"/>
        <c:tickLblPos val="nextTo"/>
        <c:crossAx val="13442126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PK"/>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PK"/>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t>Revenue</a:t>
            </a:r>
            <a:r>
              <a:rPr lang="en-US" b="1" baseline="0" dirty="0"/>
              <a:t> Trajectory</a:t>
            </a:r>
            <a:endParaRPr lang="en-US" b="1" dirty="0"/>
          </a:p>
        </c:rich>
      </c:tx>
      <c:layout>
        <c:manualLayout>
          <c:xMode val="edge"/>
          <c:yMode val="edge"/>
          <c:x val="0.37776562499999999"/>
          <c:y val="0"/>
        </c:manualLayout>
      </c:layout>
      <c:overlay val="0"/>
      <c:spPr>
        <a:no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PK"/>
        </a:p>
      </c:txPr>
    </c:title>
    <c:autoTitleDeleted val="0"/>
    <c:plotArea>
      <c:layout>
        <c:manualLayout>
          <c:layoutTarget val="inner"/>
          <c:xMode val="edge"/>
          <c:yMode val="edge"/>
          <c:x val="7.2279158464566923E-2"/>
          <c:y val="0.18959145947170308"/>
          <c:w val="0.90428334153543311"/>
          <c:h val="0.71874752638622841"/>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0"/>
            <c:invertIfNegative val="0"/>
            <c:bubble3D val="0"/>
            <c:spPr>
              <a:solidFill>
                <a:srgbClr val="92D050"/>
              </a:solidFill>
              <a:ln>
                <a:noFill/>
              </a:ln>
              <a:effectLst/>
            </c:spPr>
            <c:extLst>
              <c:ext xmlns:c16="http://schemas.microsoft.com/office/drawing/2014/chart" uri="{C3380CC4-5D6E-409C-BE32-E72D297353CC}">
                <c16:uniqueId val="{00000004-3879-4116-8278-86791DEEB192}"/>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PK"/>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Q3 2022</c:v>
                </c:pt>
                <c:pt idx="1">
                  <c:v>Q1 2023</c:v>
                </c:pt>
                <c:pt idx="2">
                  <c:v>Q2 2023</c:v>
                </c:pt>
                <c:pt idx="3">
                  <c:v>Q3 2023</c:v>
                </c:pt>
              </c:strCache>
            </c:strRef>
          </c:cat>
          <c:val>
            <c:numRef>
              <c:f>Sheet1!$B$2:$B$5</c:f>
              <c:numCache>
                <c:formatCode>_(* #,##0_);_(* \(#,##0\);_(* "-"??_);_(@_)</c:formatCode>
                <c:ptCount val="4"/>
                <c:pt idx="0">
                  <c:v>8377</c:v>
                </c:pt>
                <c:pt idx="1">
                  <c:v>1045</c:v>
                </c:pt>
                <c:pt idx="2">
                  <c:v>2433</c:v>
                </c:pt>
                <c:pt idx="3">
                  <c:v>4149</c:v>
                </c:pt>
              </c:numCache>
            </c:numRef>
          </c:val>
          <c:extLst>
            <c:ext xmlns:c16="http://schemas.microsoft.com/office/drawing/2014/chart" uri="{C3380CC4-5D6E-409C-BE32-E72D297353CC}">
              <c16:uniqueId val="{00000000-3879-4116-8278-86791DEEB192}"/>
            </c:ext>
          </c:extLst>
        </c:ser>
        <c:dLbls>
          <c:dLblPos val="outEnd"/>
          <c:showLegendKey val="0"/>
          <c:showVal val="1"/>
          <c:showCatName val="0"/>
          <c:showSerName val="0"/>
          <c:showPercent val="0"/>
          <c:showBubbleSize val="0"/>
        </c:dLbls>
        <c:gapWidth val="219"/>
        <c:overlap val="-27"/>
        <c:axId val="1346898480"/>
        <c:axId val="1346897648"/>
      </c:barChart>
      <c:catAx>
        <c:axId val="1346898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PK"/>
          </a:p>
        </c:txPr>
        <c:crossAx val="1346897648"/>
        <c:crosses val="autoZero"/>
        <c:auto val="1"/>
        <c:lblAlgn val="ctr"/>
        <c:lblOffset val="100"/>
        <c:noMultiLvlLbl val="0"/>
      </c:catAx>
      <c:valAx>
        <c:axId val="1346897648"/>
        <c:scaling>
          <c:orientation val="minMax"/>
        </c:scaling>
        <c:delete val="0"/>
        <c:axPos val="l"/>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PK"/>
          </a:p>
        </c:txPr>
        <c:crossAx val="134689848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PK"/>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Sep-23</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PK"/>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Revenue</c:v>
                </c:pt>
                <c:pt idx="1">
                  <c:v>Profit</c:v>
                </c:pt>
                <c:pt idx="2">
                  <c:v>Trade Debts</c:v>
                </c:pt>
              </c:strCache>
            </c:strRef>
          </c:cat>
          <c:val>
            <c:numRef>
              <c:f>Sheet1!$B$2:$B$4</c:f>
              <c:numCache>
                <c:formatCode>_(* #,##0_);_(* \(#,##0\);_(* "-"??_);_(@_)</c:formatCode>
                <c:ptCount val="3"/>
                <c:pt idx="0">
                  <c:v>4661.0066070000003</c:v>
                </c:pt>
                <c:pt idx="1">
                  <c:v>2777.7883649999999</c:v>
                </c:pt>
                <c:pt idx="2">
                  <c:v>3878.494459</c:v>
                </c:pt>
              </c:numCache>
            </c:numRef>
          </c:val>
          <c:extLst>
            <c:ext xmlns:c16="http://schemas.microsoft.com/office/drawing/2014/chart" uri="{C3380CC4-5D6E-409C-BE32-E72D297353CC}">
              <c16:uniqueId val="{00000000-6F86-4249-A8D7-818D56F8B26A}"/>
            </c:ext>
          </c:extLst>
        </c:ser>
        <c:ser>
          <c:idx val="1"/>
          <c:order val="1"/>
          <c:tx>
            <c:strRef>
              <c:f>Sheet1!$C$1</c:f>
              <c:strCache>
                <c:ptCount val="1"/>
                <c:pt idx="0">
                  <c:v>Sep-22</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PK"/>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Revenue</c:v>
                </c:pt>
                <c:pt idx="1">
                  <c:v>Profit</c:v>
                </c:pt>
                <c:pt idx="2">
                  <c:v>Trade Debts</c:v>
                </c:pt>
              </c:strCache>
            </c:strRef>
          </c:cat>
          <c:val>
            <c:numRef>
              <c:f>Sheet1!$C$2:$C$4</c:f>
              <c:numCache>
                <c:formatCode>_(* #,##0_);_(* \(#,##0\);_(* "-"??_);_(@_)</c:formatCode>
                <c:ptCount val="3"/>
                <c:pt idx="0">
                  <c:v>3054</c:v>
                </c:pt>
                <c:pt idx="1">
                  <c:v>1726</c:v>
                </c:pt>
                <c:pt idx="2">
                  <c:v>3052</c:v>
                </c:pt>
              </c:numCache>
            </c:numRef>
          </c:val>
          <c:extLst>
            <c:ext xmlns:c16="http://schemas.microsoft.com/office/drawing/2014/chart" uri="{C3380CC4-5D6E-409C-BE32-E72D297353CC}">
              <c16:uniqueId val="{00000001-6F86-4249-A8D7-818D56F8B26A}"/>
            </c:ext>
          </c:extLst>
        </c:ser>
        <c:dLbls>
          <c:dLblPos val="outEnd"/>
          <c:showLegendKey val="0"/>
          <c:showVal val="1"/>
          <c:showCatName val="0"/>
          <c:showSerName val="0"/>
          <c:showPercent val="0"/>
          <c:showBubbleSize val="0"/>
        </c:dLbls>
        <c:gapWidth val="219"/>
        <c:overlap val="-27"/>
        <c:axId val="953540880"/>
        <c:axId val="953541296"/>
      </c:barChart>
      <c:catAx>
        <c:axId val="9535408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PK"/>
          </a:p>
        </c:txPr>
        <c:crossAx val="953541296"/>
        <c:crosses val="autoZero"/>
        <c:auto val="1"/>
        <c:lblAlgn val="ctr"/>
        <c:lblOffset val="100"/>
        <c:noMultiLvlLbl val="0"/>
      </c:catAx>
      <c:valAx>
        <c:axId val="953541296"/>
        <c:scaling>
          <c:orientation val="minMax"/>
        </c:scaling>
        <c:delete val="0"/>
        <c:axPos val="l"/>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PK"/>
          </a:p>
        </c:txPr>
        <c:crossAx val="9535408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PK"/>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PK"/>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9BD8DC-C2AD-44C1-817C-E3CD9404F02D}" type="datetimeFigureOut">
              <a:rPr lang="en-US" smtClean="0"/>
              <a:t>12/15/23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B02CD1-5C06-4D31-813B-703D24A8A2CB}" type="slidenum">
              <a:rPr lang="en-US" smtClean="0"/>
              <a:t>‹#›</a:t>
            </a:fld>
            <a:endParaRPr lang="en-US" dirty="0"/>
          </a:p>
        </p:txBody>
      </p:sp>
    </p:spTree>
    <p:extLst>
      <p:ext uri="{BB962C8B-B14F-4D97-AF65-F5344CB8AC3E}">
        <p14:creationId xmlns:p14="http://schemas.microsoft.com/office/powerpoint/2010/main" val="9287318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B02CD1-5C06-4D31-813B-703D24A8A2CB}" type="slidenum">
              <a:rPr lang="en-US" smtClean="0"/>
              <a:t>2</a:t>
            </a:fld>
            <a:endParaRPr lang="en-US" dirty="0"/>
          </a:p>
        </p:txBody>
      </p:sp>
    </p:spTree>
    <p:extLst>
      <p:ext uri="{BB962C8B-B14F-4D97-AF65-F5344CB8AC3E}">
        <p14:creationId xmlns:p14="http://schemas.microsoft.com/office/powerpoint/2010/main" val="16828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857486"/>
            <a:ext cx="109728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3051816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5317169"/>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1129344"/>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883907"/>
            <a:ext cx="7315200" cy="67007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157727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1200158"/>
            <a:ext cx="109728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609600" y="2525721"/>
            <a:ext cx="10972800" cy="3942162"/>
          </a:xfrm>
          <a:prstGeom prst="rect">
            <a:avLst/>
          </a:prstGeo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143528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129996"/>
            <a:ext cx="2743200" cy="5391696"/>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1129996"/>
            <a:ext cx="8026400" cy="5391696"/>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602230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65323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536012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178646"/>
            <a:ext cx="109728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09600" y="2504211"/>
            <a:ext cx="10972800" cy="390986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25005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656809"/>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156622"/>
            <a:ext cx="103632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447681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1" name="Title 1"/>
          <p:cNvSpPr>
            <a:spLocks noGrp="1"/>
          </p:cNvSpPr>
          <p:nvPr>
            <p:ph type="title"/>
          </p:nvPr>
        </p:nvSpPr>
        <p:spPr>
          <a:xfrm>
            <a:off x="609600" y="1221682"/>
            <a:ext cx="10972800" cy="1143000"/>
          </a:xfrm>
          <a:prstGeom prst="rect">
            <a:avLst/>
          </a:prstGeom>
        </p:spPr>
        <p:txBody>
          <a:bodyPr/>
          <a:lstStyle/>
          <a:p>
            <a:r>
              <a:rPr lang="en-US"/>
              <a:t>Click to edit Master title style</a:t>
            </a:r>
          </a:p>
        </p:txBody>
      </p:sp>
      <p:sp>
        <p:nvSpPr>
          <p:cNvPr id="12" name="Content Placeholder 2"/>
          <p:cNvSpPr>
            <a:spLocks noGrp="1"/>
          </p:cNvSpPr>
          <p:nvPr>
            <p:ph sz="half" idx="1"/>
          </p:nvPr>
        </p:nvSpPr>
        <p:spPr>
          <a:xfrm>
            <a:off x="609600" y="2547247"/>
            <a:ext cx="5384800" cy="389911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3"/>
          <p:cNvSpPr>
            <a:spLocks noGrp="1"/>
          </p:cNvSpPr>
          <p:nvPr>
            <p:ph sz="half" idx="2"/>
          </p:nvPr>
        </p:nvSpPr>
        <p:spPr>
          <a:xfrm>
            <a:off x="6197600" y="2547247"/>
            <a:ext cx="5384800" cy="389911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49693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1178635"/>
            <a:ext cx="109728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2439110"/>
            <a:ext cx="5386917"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09600" y="3078872"/>
            <a:ext cx="5386917" cy="337824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93369" y="2439110"/>
            <a:ext cx="5389033"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93369" y="3078872"/>
            <a:ext cx="5389033" cy="337824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69762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11" name="Title 1"/>
          <p:cNvSpPr>
            <a:spLocks noGrp="1"/>
          </p:cNvSpPr>
          <p:nvPr>
            <p:ph type="title"/>
          </p:nvPr>
        </p:nvSpPr>
        <p:spPr>
          <a:xfrm>
            <a:off x="609600" y="1221682"/>
            <a:ext cx="10972800" cy="1143000"/>
          </a:xfrm>
          <a:prstGeom prst="rect">
            <a:avLst/>
          </a:prstGeom>
        </p:spPr>
        <p:txBody>
          <a:bodyPr/>
          <a:lstStyle/>
          <a:p>
            <a:r>
              <a:rPr lang="en-US"/>
              <a:t>Click to edit Master title style</a:t>
            </a:r>
          </a:p>
        </p:txBody>
      </p:sp>
      <p:sp>
        <p:nvSpPr>
          <p:cNvPr id="12" name="Content Placeholder 2"/>
          <p:cNvSpPr>
            <a:spLocks noGrp="1"/>
          </p:cNvSpPr>
          <p:nvPr>
            <p:ph sz="half" idx="1"/>
          </p:nvPr>
        </p:nvSpPr>
        <p:spPr>
          <a:xfrm>
            <a:off x="609601" y="2547247"/>
            <a:ext cx="3504000" cy="3899115"/>
          </a:xfrm>
          <a:prstGeom prst="rect">
            <a:avLst/>
          </a:prstGeo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6" name="Content Placeholder 2"/>
          <p:cNvSpPr>
            <a:spLocks noGrp="1"/>
          </p:cNvSpPr>
          <p:nvPr>
            <p:ph sz="half" idx="10"/>
          </p:nvPr>
        </p:nvSpPr>
        <p:spPr>
          <a:xfrm>
            <a:off x="4356000" y="2547247"/>
            <a:ext cx="3504000" cy="3899115"/>
          </a:xfrm>
          <a:prstGeom prst="rect">
            <a:avLst/>
          </a:prstGeo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7" name="Content Placeholder 2"/>
          <p:cNvSpPr>
            <a:spLocks noGrp="1"/>
          </p:cNvSpPr>
          <p:nvPr>
            <p:ph sz="half" idx="11"/>
          </p:nvPr>
        </p:nvSpPr>
        <p:spPr>
          <a:xfrm>
            <a:off x="8078400" y="2555342"/>
            <a:ext cx="3504000" cy="3899115"/>
          </a:xfrm>
          <a:prstGeom prst="rect">
            <a:avLst/>
          </a:prstGeo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3578728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WOT analysis">
    <p:spTree>
      <p:nvGrpSpPr>
        <p:cNvPr id="1" name=""/>
        <p:cNvGrpSpPr/>
        <p:nvPr/>
      </p:nvGrpSpPr>
      <p:grpSpPr>
        <a:xfrm>
          <a:off x="0" y="0"/>
          <a:ext cx="0" cy="0"/>
          <a:chOff x="0" y="0"/>
          <a:chExt cx="0" cy="0"/>
        </a:xfrm>
      </p:grpSpPr>
      <p:sp>
        <p:nvSpPr>
          <p:cNvPr id="5" name="Content Placeholder 2"/>
          <p:cNvSpPr>
            <a:spLocks noGrp="1"/>
          </p:cNvSpPr>
          <p:nvPr>
            <p:ph sz="half" idx="10"/>
          </p:nvPr>
        </p:nvSpPr>
        <p:spPr>
          <a:xfrm>
            <a:off x="502229" y="1275248"/>
            <a:ext cx="5471999" cy="253350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2"/>
          <p:cNvSpPr>
            <a:spLocks noGrp="1"/>
          </p:cNvSpPr>
          <p:nvPr>
            <p:ph sz="half" idx="11"/>
          </p:nvPr>
        </p:nvSpPr>
        <p:spPr>
          <a:xfrm>
            <a:off x="6217777" y="1275248"/>
            <a:ext cx="5471999" cy="253350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8" name="Content Placeholder 2"/>
          <p:cNvSpPr>
            <a:spLocks noGrp="1"/>
          </p:cNvSpPr>
          <p:nvPr>
            <p:ph sz="half" idx="12"/>
          </p:nvPr>
        </p:nvSpPr>
        <p:spPr>
          <a:xfrm>
            <a:off x="502229" y="3961153"/>
            <a:ext cx="5471999" cy="253350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p:cNvSpPr>
            <a:spLocks noGrp="1"/>
          </p:cNvSpPr>
          <p:nvPr>
            <p:ph sz="half" idx="13"/>
          </p:nvPr>
        </p:nvSpPr>
        <p:spPr>
          <a:xfrm>
            <a:off x="6217777" y="3961153"/>
            <a:ext cx="5471999" cy="253350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3758941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198570"/>
            <a:ext cx="4011084"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1198573"/>
            <a:ext cx="6815667" cy="521550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2360623"/>
            <a:ext cx="4011084" cy="405345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975727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ectangle 13"/>
          <p:cNvSpPr/>
          <p:nvPr userDrawn="1"/>
        </p:nvSpPr>
        <p:spPr>
          <a:xfrm>
            <a:off x="0" y="6654800"/>
            <a:ext cx="12192000" cy="203200"/>
          </a:xfrm>
          <a:prstGeom prst="rect">
            <a:avLst/>
          </a:prstGeom>
          <a:solidFill>
            <a:srgbClr val="FFC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23203374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sldNum="0" hdr="0" ftr="0" dt="0"/>
  <p:txStyles>
    <p:titleStyle>
      <a:lvl1pPr algn="ctr" defTabSz="457200" rtl="0" eaLnBrk="1" latinLnBrk="0" hangingPunct="1">
        <a:spcBef>
          <a:spcPct val="0"/>
        </a:spcBef>
        <a:buNone/>
        <a:defRPr sz="4400" kern="1200">
          <a:solidFill>
            <a:schemeClr val="tx1"/>
          </a:solidFill>
          <a:latin typeface="Century Gothic"/>
          <a:ea typeface="+mj-ea"/>
          <a:cs typeface="Century Gothic"/>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Century Gothic"/>
          <a:ea typeface="+mn-ea"/>
          <a:cs typeface="Century Gothic"/>
        </a:defRPr>
      </a:lvl1pPr>
      <a:lvl2pPr marL="742950" indent="-285750" algn="l" defTabSz="457200" rtl="0" eaLnBrk="1" latinLnBrk="0" hangingPunct="1">
        <a:spcBef>
          <a:spcPct val="20000"/>
        </a:spcBef>
        <a:buFont typeface="Arial"/>
        <a:buChar char="–"/>
        <a:defRPr sz="2800" kern="1200">
          <a:solidFill>
            <a:schemeClr val="tx1"/>
          </a:solidFill>
          <a:latin typeface="Century Gothic"/>
          <a:ea typeface="+mn-ea"/>
          <a:cs typeface="Century Gothic"/>
        </a:defRPr>
      </a:lvl2pPr>
      <a:lvl3pPr marL="1143000" indent="-228600" algn="l" defTabSz="457200" rtl="0" eaLnBrk="1" latinLnBrk="0" hangingPunct="1">
        <a:spcBef>
          <a:spcPct val="20000"/>
        </a:spcBef>
        <a:buFont typeface="Arial"/>
        <a:buChar char="•"/>
        <a:defRPr sz="2400" kern="1200">
          <a:solidFill>
            <a:schemeClr val="tx1"/>
          </a:solidFill>
          <a:latin typeface="Century Gothic"/>
          <a:ea typeface="+mn-ea"/>
          <a:cs typeface="Century Gothic"/>
        </a:defRPr>
      </a:lvl3pPr>
      <a:lvl4pPr marL="1600200" indent="-228600" algn="l" defTabSz="457200" rtl="0" eaLnBrk="1" latinLnBrk="0" hangingPunct="1">
        <a:spcBef>
          <a:spcPct val="20000"/>
        </a:spcBef>
        <a:buFont typeface="Arial"/>
        <a:buChar char="–"/>
        <a:defRPr sz="2000" kern="1200">
          <a:solidFill>
            <a:schemeClr val="tx1"/>
          </a:solidFill>
          <a:latin typeface="Century Gothic"/>
          <a:ea typeface="+mn-ea"/>
          <a:cs typeface="Century Gothic"/>
        </a:defRPr>
      </a:lvl4pPr>
      <a:lvl5pPr marL="2057400" indent="-228600" algn="l" defTabSz="457200" rtl="0" eaLnBrk="1" latinLnBrk="0" hangingPunct="1">
        <a:spcBef>
          <a:spcPct val="20000"/>
        </a:spcBef>
        <a:buFont typeface="Arial"/>
        <a:buChar char="»"/>
        <a:defRPr sz="2000" kern="1200">
          <a:solidFill>
            <a:schemeClr val="tx1"/>
          </a:solidFill>
          <a:latin typeface="Century Gothic"/>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image" Target="../media/image3.png"/><Relationship Id="rId7"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hyperlink" Target="https://alcse.org/distributed-generation-benefits/" TargetMode="External"/><Relationship Id="rId5" Type="http://schemas.openxmlformats.org/officeDocument/2006/relationships/image" Target="../media/image5.jp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7.emf"/><Relationship Id="rId4" Type="http://schemas.openxmlformats.org/officeDocument/2006/relationships/package" Target="../embeddings/Microsoft_Excel_Worksheet1.xlsx"/></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a:extLst>
              <a:ext uri="{FF2B5EF4-FFF2-40B4-BE49-F238E27FC236}">
                <a16:creationId xmlns:a16="http://schemas.microsoft.com/office/drawing/2014/main" id="{4513D300-2047-470D-9881-3062DFA0B314}"/>
              </a:ext>
            </a:extLst>
          </p:cNvPr>
          <p:cNvGrpSpPr/>
          <p:nvPr/>
        </p:nvGrpSpPr>
        <p:grpSpPr>
          <a:xfrm>
            <a:off x="258440" y="23751"/>
            <a:ext cx="11924229" cy="947309"/>
            <a:chOff x="258440" y="23751"/>
            <a:chExt cx="11924229" cy="947309"/>
          </a:xfrm>
        </p:grpSpPr>
        <p:sp>
          <p:nvSpPr>
            <p:cNvPr id="9" name="Rectangle 3">
              <a:extLst>
                <a:ext uri="{FF2B5EF4-FFF2-40B4-BE49-F238E27FC236}">
                  <a16:creationId xmlns:a16="http://schemas.microsoft.com/office/drawing/2014/main" id="{3CB3CED0-D137-44FD-8211-6F35A6EFC7D8}"/>
                </a:ext>
              </a:extLst>
            </p:cNvPr>
            <p:cNvSpPr>
              <a:spLocks noChangeArrowheads="1"/>
            </p:cNvSpPr>
            <p:nvPr/>
          </p:nvSpPr>
          <p:spPr bwMode="auto">
            <a:xfrm>
              <a:off x="295763" y="925341"/>
              <a:ext cx="11778491" cy="45719"/>
            </a:xfrm>
            <a:prstGeom prst="rect">
              <a:avLst/>
            </a:prstGeom>
            <a:solidFill>
              <a:srgbClr val="FFC000"/>
            </a:solidFill>
            <a:ln w="3175" algn="ctr">
              <a:noFill/>
              <a:miter lim="800000"/>
              <a:headEnd/>
              <a:tailEnd/>
            </a:ln>
            <a:effectLst/>
          </p:spPr>
          <p:txBody>
            <a:bodyPr lIns="27432" tIns="27432" rIns="27432" bIns="27432" anchor="ctr"/>
            <a:lstStyle/>
            <a:p>
              <a:pPr marL="0" marR="0" lvl="0" indent="0" algn="ctr" defTabSz="914400" rtl="0" eaLnBrk="0" fontAlgn="auto" latinLnBrk="0" hangingPunct="0">
                <a:lnSpc>
                  <a:spcPct val="100000"/>
                </a:lnSpc>
                <a:spcBef>
                  <a:spcPts val="300"/>
                </a:spcBef>
                <a:spcAft>
                  <a:spcPts val="0"/>
                </a:spcAft>
                <a:buClr>
                  <a:srgbClr val="800000"/>
                </a:buClr>
                <a:buSzPct val="85000"/>
                <a:buFontTx/>
                <a:buNone/>
                <a:tabLst/>
                <a:defRPr/>
              </a:pPr>
              <a:endParaRPr kumimoji="0" lang="en-US" sz="1000" b="0" i="0" u="none" strike="noStrike" kern="0" cap="none" spc="-200" normalizeH="0" baseline="0" noProof="0" dirty="0">
                <a:ln>
                  <a:noFill/>
                </a:ln>
                <a:solidFill>
                  <a:prstClr val="white"/>
                </a:solidFill>
                <a:effectLst/>
                <a:uLnTx/>
                <a:uFillTx/>
                <a:latin typeface="+mj-lt"/>
                <a:ea typeface="+mn-ea"/>
                <a:cs typeface="Arial" pitchFamily="34" charset="0"/>
              </a:endParaRPr>
            </a:p>
          </p:txBody>
        </p:sp>
        <p:sp>
          <p:nvSpPr>
            <p:cNvPr id="10" name="TextBox 9">
              <a:extLst>
                <a:ext uri="{FF2B5EF4-FFF2-40B4-BE49-F238E27FC236}">
                  <a16:creationId xmlns:a16="http://schemas.microsoft.com/office/drawing/2014/main" id="{095A0CDB-D6E8-426B-8C79-8E71B45DA2B3}"/>
                </a:ext>
              </a:extLst>
            </p:cNvPr>
            <p:cNvSpPr txBox="1"/>
            <p:nvPr/>
          </p:nvSpPr>
          <p:spPr>
            <a:xfrm>
              <a:off x="258440" y="312476"/>
              <a:ext cx="8397661" cy="646331"/>
            </a:xfrm>
            <a:prstGeom prst="rect">
              <a:avLst/>
            </a:prstGeom>
            <a:noFill/>
          </p:spPr>
          <p:txBody>
            <a:bodyPr wrap="square" rtlCol="0">
              <a:spAutoFit/>
            </a:bodyPr>
            <a:lstStyle/>
            <a:p>
              <a:r>
                <a:rPr lang="en-US" sz="3600" b="1" kern="0" dirty="0">
                  <a:latin typeface="+mj-lt"/>
                  <a:ea typeface="+mj-ea"/>
                  <a:cs typeface="+mj-cs"/>
                </a:rPr>
                <a:t>Disclaimer</a:t>
              </a:r>
              <a:r>
                <a:rPr lang="en-US" sz="3600" b="1" kern="0" dirty="0">
                  <a:solidFill>
                    <a:srgbClr val="F6BC1C"/>
                  </a:solidFill>
                  <a:latin typeface="+mj-lt"/>
                  <a:ea typeface="+mj-ea"/>
                  <a:cs typeface="+mj-cs"/>
                </a:rPr>
                <a:t> </a:t>
              </a:r>
            </a:p>
          </p:txBody>
        </p:sp>
        <p:pic>
          <p:nvPicPr>
            <p:cNvPr id="1028" name="Picture 4" descr="Dawood Lawrencepur to sell off 'Lawrencenpur' brand due to decline in its  market worth - Mettis Global News">
              <a:extLst>
                <a:ext uri="{FF2B5EF4-FFF2-40B4-BE49-F238E27FC236}">
                  <a16:creationId xmlns:a16="http://schemas.microsoft.com/office/drawing/2014/main" id="{A5490F2F-5165-41ED-B96D-20E2D2619EA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921" t="23428" r="63337" b="23602"/>
            <a:stretch/>
          </p:blipFill>
          <p:spPr bwMode="auto">
            <a:xfrm>
              <a:off x="11271379" y="23751"/>
              <a:ext cx="911290" cy="902917"/>
            </a:xfrm>
            <a:prstGeom prst="rect">
              <a:avLst/>
            </a:prstGeom>
            <a:noFill/>
            <a:extLst>
              <a:ext uri="{909E8E84-426E-40DD-AFC4-6F175D3DCCD1}">
                <a14:hiddenFill xmlns:a14="http://schemas.microsoft.com/office/drawing/2010/main">
                  <a:solidFill>
                    <a:srgbClr val="FFFFFF"/>
                  </a:solidFill>
                </a14:hiddenFill>
              </a:ext>
            </a:extLst>
          </p:spPr>
        </p:pic>
      </p:grpSp>
      <p:sp>
        <p:nvSpPr>
          <p:cNvPr id="3" name="TextBox 2">
            <a:extLst>
              <a:ext uri="{FF2B5EF4-FFF2-40B4-BE49-F238E27FC236}">
                <a16:creationId xmlns:a16="http://schemas.microsoft.com/office/drawing/2014/main" id="{0D355D33-FD0A-4ECA-9FB7-B267803D0E0F}"/>
              </a:ext>
            </a:extLst>
          </p:cNvPr>
          <p:cNvSpPr txBox="1"/>
          <p:nvPr/>
        </p:nvSpPr>
        <p:spPr>
          <a:xfrm>
            <a:off x="295763" y="1178560"/>
            <a:ext cx="11778491" cy="4185761"/>
          </a:xfrm>
          <a:prstGeom prst="rect">
            <a:avLst/>
          </a:prstGeom>
          <a:noFill/>
        </p:spPr>
        <p:txBody>
          <a:bodyPr wrap="square" rtlCol="0">
            <a:spAutoFit/>
          </a:bodyPr>
          <a:lstStyle/>
          <a:p>
            <a:pPr algn="just"/>
            <a:r>
              <a:rPr lang="en-US" sz="1400" dirty="0"/>
              <a:t>THIS PRESENTATION IS NOT AN OFFER OR SOLICITATION OF AN OFFER TO BUY OR SELL ANY SECURITIES OR ANY INVESTMENT.</a:t>
            </a:r>
          </a:p>
          <a:p>
            <a:pPr algn="just"/>
            <a:r>
              <a:rPr lang="en-US" sz="1200" dirty="0"/>
              <a:t>•This presentation has been prepared by Dawood Lawrencepur Limited (“DLL”) solely for information purposes. No representation or warranty expressor implied is made thereto, and no reliance should be placed on, the fairness, accuracy, sufficiency, completeness or correctness of the information or any opinion contained herein, or any opinion rendered thereto. The information contained in this presentation should be considered in the context of the circumstances prevailing at the time and will not be updated to reflect any developments that may occur after the date of the presentation. Neither DLL nor any of its respective subsidiaries, affiliates, officials, advisors, associates, employees or any person working for, under or on behalf, shall have any responsibility and/or liability of any nature whatsoever (in contract or otherwise) for any loss whatsoever arising from any use of this presentation or its contents or otherwise arising in connection with this presentation.</a:t>
            </a:r>
          </a:p>
          <a:p>
            <a:pPr algn="just"/>
            <a:r>
              <a:rPr lang="en-US" sz="1200" dirty="0"/>
              <a:t>•This presentation does not constitute or form part of a prospectus, offering circular or offering memorandum or an offer, solicitation, invitation or recommendation to purchase or subscribe for any securities and no part of it shall form the basis of, or be relied upon in connection with, or act as any inducement to enter into any arrangement, agreement, contract, commitment or investment decision in relation to any securities. This presentation shall not at all be intended to provide any disclosure upon which an investment decision could be made. No money, securities or other consideration is being solicited, and, if sent in response to this presentation or the information contained herein, will not be accepted.</a:t>
            </a:r>
          </a:p>
          <a:p>
            <a:pPr algn="just"/>
            <a:r>
              <a:rPr lang="en-US" sz="1200" dirty="0"/>
              <a:t>•The presentation may contain statements that reflect DLL’s own beliefs and expectations about the future. These forward-looking statements are based on a number of assumptions about the future, which are beyond DLL’s control. Such forward-looking statements represent, in each case, only one of many possible scenarios and should not be viewed as the most likely or standard scenario. Such forward looking statements are subject to certain risks and uncertainties that could cause actual results to differ materially from those contemplated by the relevant forward-looking statements. DLL does not undertake any obligation to update any forward-looking statements to reflect events that occur or circumstances that arise after the date of this presentation and it does not make any representation, warranty (whether express or implied) or prediction that the results anticipated by such forward-looking statements will be achieved. In addition, past performance should not be taken as an indication or guarantee of future results.</a:t>
            </a:r>
          </a:p>
          <a:p>
            <a:pPr algn="just"/>
            <a:r>
              <a:rPr lang="en-US" sz="1200" dirty="0"/>
              <a:t>•Certain data in this presentation was obtained from various external data sources that DLL believes to its knowledge, information and belief to be reliable, but DLL has not verified such data with independent sources and there can be no assurance, representation or warranty as to the accuracy, sufficiency, correctness or completeness of the included data. Accordingly, DLL makes no assurance, representation or warranty as to the accuracy, sufficiency, correctness or completeness of that data, and such data involves risks and uncertainties and is subject to change based on various factors.</a:t>
            </a:r>
          </a:p>
          <a:p>
            <a:pPr algn="just"/>
            <a:r>
              <a:rPr lang="en-US" sz="1200" dirty="0"/>
              <a:t>•By attending this presentation, you are agreeing to be bound by the foregoing limitations.</a:t>
            </a:r>
          </a:p>
        </p:txBody>
      </p:sp>
    </p:spTree>
    <p:extLst>
      <p:ext uri="{BB962C8B-B14F-4D97-AF65-F5344CB8AC3E}">
        <p14:creationId xmlns:p14="http://schemas.microsoft.com/office/powerpoint/2010/main" val="2894207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494D50F-E935-41D5-9CB3-A474236FE69D}"/>
              </a:ext>
            </a:extLst>
          </p:cNvPr>
          <p:cNvSpPr txBox="1">
            <a:spLocks/>
          </p:cNvSpPr>
          <p:nvPr/>
        </p:nvSpPr>
        <p:spPr>
          <a:xfrm>
            <a:off x="1212981" y="1787373"/>
            <a:ext cx="9041362" cy="1143000"/>
          </a:xfrm>
          <a:prstGeom prst="rect">
            <a:avLst/>
          </a:prstGeom>
        </p:spPr>
        <p:txBody>
          <a:bodyPr/>
          <a:lstStyle>
            <a:lvl1pPr algn="ctr" defTabSz="457200" rtl="0" eaLnBrk="1" latinLnBrk="0" hangingPunct="1">
              <a:spcBef>
                <a:spcPct val="0"/>
              </a:spcBef>
              <a:buNone/>
              <a:defRPr sz="4400" kern="1200">
                <a:solidFill>
                  <a:schemeClr val="tx1"/>
                </a:solidFill>
                <a:latin typeface="Century Gothic"/>
                <a:ea typeface="+mj-ea"/>
                <a:cs typeface="Century Gothic"/>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a:ln>
                  <a:noFill/>
                </a:ln>
                <a:solidFill>
                  <a:prstClr val="black"/>
                </a:solidFill>
                <a:effectLst/>
                <a:uLnTx/>
                <a:uFillTx/>
                <a:latin typeface="Century Gothic"/>
                <a:ea typeface="+mj-ea"/>
              </a:rPr>
              <a:t>Dawood Lawrencepur Limited </a:t>
            </a:r>
          </a:p>
        </p:txBody>
      </p:sp>
      <p:sp>
        <p:nvSpPr>
          <p:cNvPr id="5" name="Rectangle 4">
            <a:extLst>
              <a:ext uri="{FF2B5EF4-FFF2-40B4-BE49-F238E27FC236}">
                <a16:creationId xmlns:a16="http://schemas.microsoft.com/office/drawing/2014/main" id="{16F1EB51-A075-4668-8EBC-585F68CA9AF0}"/>
              </a:ext>
            </a:extLst>
          </p:cNvPr>
          <p:cNvSpPr/>
          <p:nvPr/>
        </p:nvSpPr>
        <p:spPr>
          <a:xfrm>
            <a:off x="982421" y="2801386"/>
            <a:ext cx="8693425" cy="646331"/>
          </a:xfrm>
          <a:prstGeom prst="rect">
            <a:avLst/>
          </a:prstGeom>
        </p:spPr>
        <p:txBody>
          <a:bodyPr/>
          <a:lstStyle/>
          <a:p>
            <a:r>
              <a:rPr kumimoji="0" lang="en-US" sz="2800" b="1" i="0" u="none" strike="noStrike" kern="1200" cap="none" spc="0" normalizeH="0" baseline="0" noProof="0" dirty="0">
                <a:ln>
                  <a:noFill/>
                </a:ln>
                <a:effectLst/>
                <a:uLnTx/>
                <a:uFillTx/>
                <a:latin typeface="Century Gothic"/>
                <a:ea typeface="+mn-ea"/>
                <a:cs typeface="+mn-cs"/>
              </a:rPr>
              <a:t>                      </a:t>
            </a:r>
            <a:r>
              <a:rPr kumimoji="0" lang="en-US" sz="2800" i="0" u="none" strike="noStrike" kern="1200" cap="none" spc="0" normalizeH="0" baseline="0" noProof="0" dirty="0">
                <a:ln>
                  <a:noFill/>
                </a:ln>
                <a:effectLst/>
                <a:uLnTx/>
                <a:uFillTx/>
                <a:latin typeface="Century Gothic"/>
                <a:ea typeface="+mn-ea"/>
                <a:cs typeface="+mn-cs"/>
              </a:rPr>
              <a:t>Analyst Briefing – Q3 2023</a:t>
            </a:r>
          </a:p>
        </p:txBody>
      </p:sp>
      <p:sp>
        <p:nvSpPr>
          <p:cNvPr id="7" name="Rectangle 6">
            <a:extLst>
              <a:ext uri="{FF2B5EF4-FFF2-40B4-BE49-F238E27FC236}">
                <a16:creationId xmlns:a16="http://schemas.microsoft.com/office/drawing/2014/main" id="{408CF1D2-64CE-4D9B-978F-416E4F302CB7}"/>
              </a:ext>
            </a:extLst>
          </p:cNvPr>
          <p:cNvSpPr/>
          <p:nvPr/>
        </p:nvSpPr>
        <p:spPr>
          <a:xfrm>
            <a:off x="1212981" y="2500605"/>
            <a:ext cx="9041362" cy="55983"/>
          </a:xfrm>
          <a:prstGeom prst="rect">
            <a:avLst/>
          </a:prstGeom>
          <a:solidFill>
            <a:srgbClr val="FFC000"/>
          </a:solidFill>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061917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7D0EC63-EB03-486B-857A-DFDE8D952705}"/>
              </a:ext>
            </a:extLst>
          </p:cNvPr>
          <p:cNvPicPr>
            <a:picLocks noChangeAspect="1"/>
          </p:cNvPicPr>
          <p:nvPr/>
        </p:nvPicPr>
        <p:blipFill>
          <a:blip r:embed="rId2"/>
          <a:stretch>
            <a:fillRect/>
          </a:stretch>
        </p:blipFill>
        <p:spPr>
          <a:xfrm>
            <a:off x="7650660" y="3818350"/>
            <a:ext cx="2820081" cy="1976220"/>
          </a:xfrm>
          <a:prstGeom prst="rect">
            <a:avLst/>
          </a:prstGeom>
        </p:spPr>
      </p:pic>
      <p:pic>
        <p:nvPicPr>
          <p:cNvPr id="2" name="Picture 1">
            <a:extLst>
              <a:ext uri="{FF2B5EF4-FFF2-40B4-BE49-F238E27FC236}">
                <a16:creationId xmlns:a16="http://schemas.microsoft.com/office/drawing/2014/main" id="{B8507398-5D22-4F98-A10D-72151FAB930E}"/>
              </a:ext>
            </a:extLst>
          </p:cNvPr>
          <p:cNvPicPr>
            <a:picLocks noChangeAspect="1"/>
          </p:cNvPicPr>
          <p:nvPr/>
        </p:nvPicPr>
        <p:blipFill>
          <a:blip r:embed="rId3"/>
          <a:stretch>
            <a:fillRect/>
          </a:stretch>
        </p:blipFill>
        <p:spPr>
          <a:xfrm>
            <a:off x="7281557" y="1636745"/>
            <a:ext cx="3189184" cy="1395704"/>
          </a:xfrm>
          <a:prstGeom prst="rect">
            <a:avLst/>
          </a:prstGeom>
        </p:spPr>
      </p:pic>
      <p:sp>
        <p:nvSpPr>
          <p:cNvPr id="8" name="TextBox 7">
            <a:extLst>
              <a:ext uri="{FF2B5EF4-FFF2-40B4-BE49-F238E27FC236}">
                <a16:creationId xmlns:a16="http://schemas.microsoft.com/office/drawing/2014/main" id="{C3C5BCAC-20A2-4AEB-A1ED-6A73A8D26DEA}"/>
              </a:ext>
            </a:extLst>
          </p:cNvPr>
          <p:cNvSpPr txBox="1"/>
          <p:nvPr/>
        </p:nvSpPr>
        <p:spPr>
          <a:xfrm>
            <a:off x="7466108" y="3144417"/>
            <a:ext cx="2820081" cy="400110"/>
          </a:xfrm>
          <a:prstGeom prst="rect">
            <a:avLst/>
          </a:prstGeom>
          <a:noFill/>
        </p:spPr>
        <p:txBody>
          <a:bodyPr wrap="square" rtlCol="0">
            <a:spAutoFit/>
          </a:bodyPr>
          <a:lstStyle/>
          <a:p>
            <a:pPr algn="ctr"/>
            <a:r>
              <a:rPr lang="en-US" sz="2000" b="1" dirty="0"/>
              <a:t>Associate – 16.19%</a:t>
            </a:r>
          </a:p>
        </p:txBody>
      </p:sp>
      <p:grpSp>
        <p:nvGrpSpPr>
          <p:cNvPr id="18" name="Group 17">
            <a:extLst>
              <a:ext uri="{FF2B5EF4-FFF2-40B4-BE49-F238E27FC236}">
                <a16:creationId xmlns:a16="http://schemas.microsoft.com/office/drawing/2014/main" id="{A0304C07-B36F-4895-9D3F-34C0C2A260A4}"/>
              </a:ext>
            </a:extLst>
          </p:cNvPr>
          <p:cNvGrpSpPr/>
          <p:nvPr/>
        </p:nvGrpSpPr>
        <p:grpSpPr>
          <a:xfrm>
            <a:off x="182022" y="1598949"/>
            <a:ext cx="5453668" cy="4074993"/>
            <a:chOff x="172691" y="1654936"/>
            <a:chExt cx="4858033" cy="3834120"/>
          </a:xfrm>
        </p:grpSpPr>
        <p:grpSp>
          <p:nvGrpSpPr>
            <p:cNvPr id="5" name="Group 4">
              <a:extLst>
                <a:ext uri="{FF2B5EF4-FFF2-40B4-BE49-F238E27FC236}">
                  <a16:creationId xmlns:a16="http://schemas.microsoft.com/office/drawing/2014/main" id="{222E7D4B-4C82-456F-B606-293107C3489E}"/>
                </a:ext>
              </a:extLst>
            </p:cNvPr>
            <p:cNvGrpSpPr/>
            <p:nvPr/>
          </p:nvGrpSpPr>
          <p:grpSpPr>
            <a:xfrm>
              <a:off x="3664845" y="1654936"/>
              <a:ext cx="1365879" cy="1096916"/>
              <a:chOff x="3672000" y="0"/>
              <a:chExt cx="1800000" cy="1044000"/>
            </a:xfrm>
            <a:solidFill>
              <a:srgbClr val="FFC700"/>
            </a:solidFill>
          </p:grpSpPr>
          <p:sp>
            <p:nvSpPr>
              <p:cNvPr id="6" name="Rectangle 5">
                <a:extLst>
                  <a:ext uri="{FF2B5EF4-FFF2-40B4-BE49-F238E27FC236}">
                    <a16:creationId xmlns:a16="http://schemas.microsoft.com/office/drawing/2014/main" id="{D138DF37-E161-4F3F-840D-E2E8B9F4F4F3}"/>
                  </a:ext>
                </a:extLst>
              </p:cNvPr>
              <p:cNvSpPr/>
              <p:nvPr/>
            </p:nvSpPr>
            <p:spPr>
              <a:xfrm>
                <a:off x="3672000" y="0"/>
                <a:ext cx="1800000" cy="104400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Light" panose="020F0302020204030204" pitchFamily="34" charset="0"/>
                  <a:cs typeface="Calibri Light" panose="020F0302020204030204" pitchFamily="34" charset="0"/>
                </a:endParaRPr>
              </a:p>
            </p:txBody>
          </p:sp>
          <p:pic>
            <p:nvPicPr>
              <p:cNvPr id="7" name="Picture 6" descr="logo.png">
                <a:extLst>
                  <a:ext uri="{FF2B5EF4-FFF2-40B4-BE49-F238E27FC236}">
                    <a16:creationId xmlns:a16="http://schemas.microsoft.com/office/drawing/2014/main" id="{A839EDEC-C9C3-4FD3-96CB-DCA7818FE08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06615" y="234461"/>
                <a:ext cx="1530770" cy="688143"/>
              </a:xfrm>
              <a:prstGeom prst="rect">
                <a:avLst/>
              </a:prstGeom>
              <a:grpFill/>
            </p:spPr>
          </p:pic>
        </p:grpSp>
        <p:pic>
          <p:nvPicPr>
            <p:cNvPr id="13" name="Picture 12" descr="A windmill on top of a grass covered field&#10;&#10;Description automatically generated">
              <a:extLst>
                <a:ext uri="{FF2B5EF4-FFF2-40B4-BE49-F238E27FC236}">
                  <a16:creationId xmlns:a16="http://schemas.microsoft.com/office/drawing/2014/main" id="{36D25B61-43DD-4A7E-BD79-2E51BC7E51DF}"/>
                </a:ext>
              </a:extLst>
            </p:cNvPr>
            <p:cNvPicPr>
              <a:picLocks noChangeAspect="1"/>
            </p:cNvPicPr>
            <p:nvPr/>
          </p:nvPicPr>
          <p:blipFill>
            <a:blip r:embed="rId5">
              <a:extLs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flipH="1">
              <a:off x="174464" y="2471040"/>
              <a:ext cx="2820081" cy="2309646"/>
            </a:xfrm>
            <a:prstGeom prst="rect">
              <a:avLst/>
            </a:prstGeom>
          </p:spPr>
        </p:pic>
        <p:sp>
          <p:nvSpPr>
            <p:cNvPr id="15" name="TextBox 14">
              <a:extLst>
                <a:ext uri="{FF2B5EF4-FFF2-40B4-BE49-F238E27FC236}">
                  <a16:creationId xmlns:a16="http://schemas.microsoft.com/office/drawing/2014/main" id="{4BBCAD1E-39A4-4AE6-9D35-DB959748236F}"/>
                </a:ext>
              </a:extLst>
            </p:cNvPr>
            <p:cNvSpPr txBox="1"/>
            <p:nvPr/>
          </p:nvSpPr>
          <p:spPr>
            <a:xfrm>
              <a:off x="172691" y="1962539"/>
              <a:ext cx="2820081" cy="400110"/>
            </a:xfrm>
            <a:prstGeom prst="rect">
              <a:avLst/>
            </a:prstGeom>
            <a:noFill/>
          </p:spPr>
          <p:txBody>
            <a:bodyPr wrap="square" rtlCol="0">
              <a:spAutoFit/>
            </a:bodyPr>
            <a:lstStyle/>
            <a:p>
              <a:pPr algn="ctr"/>
              <a:r>
                <a:rPr lang="en-US" sz="2000" b="1" dirty="0"/>
                <a:t>Power generation</a:t>
              </a:r>
            </a:p>
          </p:txBody>
        </p:sp>
        <p:pic>
          <p:nvPicPr>
            <p:cNvPr id="1026" name="Picture 2" descr="Tenaga">
              <a:extLst>
                <a:ext uri="{FF2B5EF4-FFF2-40B4-BE49-F238E27FC236}">
                  <a16:creationId xmlns:a16="http://schemas.microsoft.com/office/drawing/2014/main" id="{2FB66AA3-2ABE-400C-8351-F4B00D65353B}"/>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21814" t="6488" r="21956" b="33529"/>
            <a:stretch/>
          </p:blipFill>
          <p:spPr bwMode="auto">
            <a:xfrm>
              <a:off x="3430524" y="4124394"/>
              <a:ext cx="1600200" cy="1096915"/>
            </a:xfrm>
            <a:prstGeom prst="rect">
              <a:avLst/>
            </a:prstGeom>
            <a:noFill/>
            <a:extLst>
              <a:ext uri="{909E8E84-426E-40DD-AFC4-6F175D3DCCD1}">
                <a14:hiddenFill xmlns:a14="http://schemas.microsoft.com/office/drawing/2010/main">
                  <a:solidFill>
                    <a:srgbClr val="FFFFFF"/>
                  </a:solidFill>
                </a14:hiddenFill>
              </a:ext>
            </a:extLst>
          </p:spPr>
        </p:pic>
        <p:sp>
          <p:nvSpPr>
            <p:cNvPr id="17" name="Left Brace 16">
              <a:extLst>
                <a:ext uri="{FF2B5EF4-FFF2-40B4-BE49-F238E27FC236}">
                  <a16:creationId xmlns:a16="http://schemas.microsoft.com/office/drawing/2014/main" id="{BE6D1AF6-0A3F-4A30-BE39-D1B16F94D1FA}"/>
                </a:ext>
              </a:extLst>
            </p:cNvPr>
            <p:cNvSpPr/>
            <p:nvPr/>
          </p:nvSpPr>
          <p:spPr>
            <a:xfrm>
              <a:off x="3060441" y="2099388"/>
              <a:ext cx="604729" cy="2790787"/>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n-US" dirty="0"/>
            </a:p>
          </p:txBody>
        </p:sp>
        <p:sp>
          <p:nvSpPr>
            <p:cNvPr id="19" name="TextBox 18">
              <a:extLst>
                <a:ext uri="{FF2B5EF4-FFF2-40B4-BE49-F238E27FC236}">
                  <a16:creationId xmlns:a16="http://schemas.microsoft.com/office/drawing/2014/main" id="{C817F60A-D6D6-47F1-BC09-8937683525EA}"/>
                </a:ext>
              </a:extLst>
            </p:cNvPr>
            <p:cNvSpPr txBox="1"/>
            <p:nvPr/>
          </p:nvSpPr>
          <p:spPr>
            <a:xfrm>
              <a:off x="3665451" y="2777413"/>
              <a:ext cx="1365273" cy="338554"/>
            </a:xfrm>
            <a:prstGeom prst="rect">
              <a:avLst/>
            </a:prstGeom>
            <a:noFill/>
          </p:spPr>
          <p:txBody>
            <a:bodyPr wrap="square" rtlCol="0">
              <a:spAutoFit/>
            </a:bodyPr>
            <a:lstStyle/>
            <a:p>
              <a:pPr algn="ctr"/>
              <a:r>
                <a:rPr lang="en-US" sz="1600" b="1" dirty="0"/>
                <a:t>Solar power</a:t>
              </a:r>
            </a:p>
          </p:txBody>
        </p:sp>
        <p:sp>
          <p:nvSpPr>
            <p:cNvPr id="20" name="TextBox 19">
              <a:extLst>
                <a:ext uri="{FF2B5EF4-FFF2-40B4-BE49-F238E27FC236}">
                  <a16:creationId xmlns:a16="http://schemas.microsoft.com/office/drawing/2014/main" id="{7DE9F7C6-2A0E-4B12-82A6-3192BD06143C}"/>
                </a:ext>
              </a:extLst>
            </p:cNvPr>
            <p:cNvSpPr txBox="1"/>
            <p:nvPr/>
          </p:nvSpPr>
          <p:spPr>
            <a:xfrm>
              <a:off x="3556590" y="5150502"/>
              <a:ext cx="1365273" cy="338554"/>
            </a:xfrm>
            <a:prstGeom prst="rect">
              <a:avLst/>
            </a:prstGeom>
            <a:noFill/>
          </p:spPr>
          <p:txBody>
            <a:bodyPr wrap="square" rtlCol="0">
              <a:spAutoFit/>
            </a:bodyPr>
            <a:lstStyle/>
            <a:p>
              <a:pPr algn="ctr"/>
              <a:r>
                <a:rPr lang="en-US" sz="1600" b="1" dirty="0"/>
                <a:t>Wind power</a:t>
              </a:r>
            </a:p>
          </p:txBody>
        </p:sp>
      </p:grpSp>
      <p:grpSp>
        <p:nvGrpSpPr>
          <p:cNvPr id="21" name="Group 20">
            <a:extLst>
              <a:ext uri="{FF2B5EF4-FFF2-40B4-BE49-F238E27FC236}">
                <a16:creationId xmlns:a16="http://schemas.microsoft.com/office/drawing/2014/main" id="{4513D300-2047-470D-9881-3062DFA0B314}"/>
              </a:ext>
            </a:extLst>
          </p:cNvPr>
          <p:cNvGrpSpPr/>
          <p:nvPr/>
        </p:nvGrpSpPr>
        <p:grpSpPr>
          <a:xfrm>
            <a:off x="258440" y="23751"/>
            <a:ext cx="11924229" cy="947309"/>
            <a:chOff x="258440" y="23751"/>
            <a:chExt cx="11924229" cy="947309"/>
          </a:xfrm>
        </p:grpSpPr>
        <p:sp>
          <p:nvSpPr>
            <p:cNvPr id="9" name="Rectangle 3">
              <a:extLst>
                <a:ext uri="{FF2B5EF4-FFF2-40B4-BE49-F238E27FC236}">
                  <a16:creationId xmlns:a16="http://schemas.microsoft.com/office/drawing/2014/main" id="{3CB3CED0-D137-44FD-8211-6F35A6EFC7D8}"/>
                </a:ext>
              </a:extLst>
            </p:cNvPr>
            <p:cNvSpPr>
              <a:spLocks noChangeArrowheads="1"/>
            </p:cNvSpPr>
            <p:nvPr/>
          </p:nvSpPr>
          <p:spPr bwMode="auto">
            <a:xfrm>
              <a:off x="295763" y="925341"/>
              <a:ext cx="11778491" cy="45719"/>
            </a:xfrm>
            <a:prstGeom prst="rect">
              <a:avLst/>
            </a:prstGeom>
            <a:solidFill>
              <a:srgbClr val="FFC000"/>
            </a:solidFill>
            <a:ln w="3175" algn="ctr">
              <a:noFill/>
              <a:miter lim="800000"/>
              <a:headEnd/>
              <a:tailEnd/>
            </a:ln>
            <a:effectLst/>
          </p:spPr>
          <p:txBody>
            <a:bodyPr lIns="27432" tIns="27432" rIns="27432" bIns="27432" anchor="ctr"/>
            <a:lstStyle/>
            <a:p>
              <a:pPr marL="0" marR="0" lvl="0" indent="0" algn="ctr" defTabSz="914400" rtl="0" eaLnBrk="0" fontAlgn="auto" latinLnBrk="0" hangingPunct="0">
                <a:lnSpc>
                  <a:spcPct val="100000"/>
                </a:lnSpc>
                <a:spcBef>
                  <a:spcPts val="300"/>
                </a:spcBef>
                <a:spcAft>
                  <a:spcPts val="0"/>
                </a:spcAft>
                <a:buClr>
                  <a:srgbClr val="800000"/>
                </a:buClr>
                <a:buSzPct val="85000"/>
                <a:buFontTx/>
                <a:buNone/>
                <a:tabLst/>
                <a:defRPr/>
              </a:pPr>
              <a:endParaRPr kumimoji="0" lang="en-US" sz="1000" b="0" i="0" u="none" strike="noStrike" kern="0" cap="none" spc="-200" normalizeH="0" baseline="0" noProof="0" dirty="0">
                <a:ln>
                  <a:noFill/>
                </a:ln>
                <a:solidFill>
                  <a:prstClr val="white"/>
                </a:solidFill>
                <a:effectLst/>
                <a:uLnTx/>
                <a:uFillTx/>
                <a:latin typeface="+mj-lt"/>
                <a:ea typeface="+mn-ea"/>
                <a:cs typeface="Arial" pitchFamily="34" charset="0"/>
              </a:endParaRPr>
            </a:p>
          </p:txBody>
        </p:sp>
        <p:sp>
          <p:nvSpPr>
            <p:cNvPr id="10" name="TextBox 9">
              <a:extLst>
                <a:ext uri="{FF2B5EF4-FFF2-40B4-BE49-F238E27FC236}">
                  <a16:creationId xmlns:a16="http://schemas.microsoft.com/office/drawing/2014/main" id="{095A0CDB-D6E8-426B-8C79-8E71B45DA2B3}"/>
                </a:ext>
              </a:extLst>
            </p:cNvPr>
            <p:cNvSpPr txBox="1"/>
            <p:nvPr/>
          </p:nvSpPr>
          <p:spPr>
            <a:xfrm>
              <a:off x="258440" y="312476"/>
              <a:ext cx="8397661" cy="646331"/>
            </a:xfrm>
            <a:prstGeom prst="rect">
              <a:avLst/>
            </a:prstGeom>
            <a:noFill/>
          </p:spPr>
          <p:txBody>
            <a:bodyPr wrap="square" rtlCol="0">
              <a:spAutoFit/>
            </a:bodyPr>
            <a:lstStyle/>
            <a:p>
              <a:r>
                <a:rPr lang="en-US" sz="3600" b="1" kern="0" dirty="0">
                  <a:latin typeface="+mj-lt"/>
                  <a:ea typeface="+mj-ea"/>
                  <a:cs typeface="+mj-cs"/>
                </a:rPr>
                <a:t>Business Interests</a:t>
              </a:r>
              <a:r>
                <a:rPr lang="en-US" sz="3600" b="1" kern="0" dirty="0">
                  <a:solidFill>
                    <a:srgbClr val="F6BC1C"/>
                  </a:solidFill>
                  <a:latin typeface="+mj-lt"/>
                  <a:ea typeface="+mj-ea"/>
                  <a:cs typeface="+mj-cs"/>
                </a:rPr>
                <a:t> </a:t>
              </a:r>
            </a:p>
          </p:txBody>
        </p:sp>
        <p:pic>
          <p:nvPicPr>
            <p:cNvPr id="1028" name="Picture 4" descr="Dawood Lawrencepur to sell off 'Lawrencenpur' brand due to decline in its  market worth - Mettis Global News">
              <a:extLst>
                <a:ext uri="{FF2B5EF4-FFF2-40B4-BE49-F238E27FC236}">
                  <a16:creationId xmlns:a16="http://schemas.microsoft.com/office/drawing/2014/main" id="{A5490F2F-5165-41ED-B96D-20E2D2619EAD}"/>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l="6921" t="23428" r="63337" b="23602"/>
            <a:stretch/>
          </p:blipFill>
          <p:spPr bwMode="auto">
            <a:xfrm>
              <a:off x="11271379" y="23751"/>
              <a:ext cx="911290" cy="902917"/>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903758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a:extLst>
              <a:ext uri="{FF2B5EF4-FFF2-40B4-BE49-F238E27FC236}">
                <a16:creationId xmlns:a16="http://schemas.microsoft.com/office/drawing/2014/main" id="{4513D300-2047-470D-9881-3062DFA0B314}"/>
              </a:ext>
            </a:extLst>
          </p:cNvPr>
          <p:cNvGrpSpPr/>
          <p:nvPr/>
        </p:nvGrpSpPr>
        <p:grpSpPr>
          <a:xfrm>
            <a:off x="258440" y="23751"/>
            <a:ext cx="11924229" cy="947309"/>
            <a:chOff x="258440" y="23751"/>
            <a:chExt cx="11924229" cy="947309"/>
          </a:xfrm>
        </p:grpSpPr>
        <p:sp>
          <p:nvSpPr>
            <p:cNvPr id="9" name="Rectangle 3">
              <a:extLst>
                <a:ext uri="{FF2B5EF4-FFF2-40B4-BE49-F238E27FC236}">
                  <a16:creationId xmlns:a16="http://schemas.microsoft.com/office/drawing/2014/main" id="{3CB3CED0-D137-44FD-8211-6F35A6EFC7D8}"/>
                </a:ext>
              </a:extLst>
            </p:cNvPr>
            <p:cNvSpPr>
              <a:spLocks noChangeArrowheads="1"/>
            </p:cNvSpPr>
            <p:nvPr/>
          </p:nvSpPr>
          <p:spPr bwMode="auto">
            <a:xfrm>
              <a:off x="295763" y="925341"/>
              <a:ext cx="11778491" cy="45719"/>
            </a:xfrm>
            <a:prstGeom prst="rect">
              <a:avLst/>
            </a:prstGeom>
            <a:solidFill>
              <a:srgbClr val="FFC000"/>
            </a:solidFill>
            <a:ln w="3175" algn="ctr">
              <a:noFill/>
              <a:miter lim="800000"/>
              <a:headEnd/>
              <a:tailEnd/>
            </a:ln>
            <a:effectLst/>
          </p:spPr>
          <p:txBody>
            <a:bodyPr lIns="27432" tIns="27432" rIns="27432" bIns="27432" anchor="ctr"/>
            <a:lstStyle/>
            <a:p>
              <a:pPr marL="0" marR="0" lvl="0" indent="0" algn="ctr" defTabSz="914400" rtl="0" eaLnBrk="0" fontAlgn="auto" latinLnBrk="0" hangingPunct="0">
                <a:lnSpc>
                  <a:spcPct val="100000"/>
                </a:lnSpc>
                <a:spcBef>
                  <a:spcPts val="300"/>
                </a:spcBef>
                <a:spcAft>
                  <a:spcPts val="0"/>
                </a:spcAft>
                <a:buClr>
                  <a:srgbClr val="800000"/>
                </a:buClr>
                <a:buSzPct val="85000"/>
                <a:buFontTx/>
                <a:buNone/>
                <a:tabLst/>
                <a:defRPr/>
              </a:pPr>
              <a:endParaRPr kumimoji="0" lang="en-US" sz="1000" b="0" i="0" u="none" strike="noStrike" kern="0" cap="none" spc="-200" normalizeH="0" baseline="0" noProof="0" dirty="0">
                <a:ln>
                  <a:noFill/>
                </a:ln>
                <a:solidFill>
                  <a:prstClr val="white"/>
                </a:solidFill>
                <a:effectLst/>
                <a:uLnTx/>
                <a:uFillTx/>
                <a:latin typeface="+mj-lt"/>
                <a:ea typeface="+mn-ea"/>
                <a:cs typeface="Arial" pitchFamily="34" charset="0"/>
              </a:endParaRPr>
            </a:p>
          </p:txBody>
        </p:sp>
        <p:sp>
          <p:nvSpPr>
            <p:cNvPr id="10" name="TextBox 9">
              <a:extLst>
                <a:ext uri="{FF2B5EF4-FFF2-40B4-BE49-F238E27FC236}">
                  <a16:creationId xmlns:a16="http://schemas.microsoft.com/office/drawing/2014/main" id="{095A0CDB-D6E8-426B-8C79-8E71B45DA2B3}"/>
                </a:ext>
              </a:extLst>
            </p:cNvPr>
            <p:cNvSpPr txBox="1"/>
            <p:nvPr/>
          </p:nvSpPr>
          <p:spPr>
            <a:xfrm>
              <a:off x="258440" y="312476"/>
              <a:ext cx="8397661" cy="646331"/>
            </a:xfrm>
            <a:prstGeom prst="rect">
              <a:avLst/>
            </a:prstGeom>
            <a:noFill/>
          </p:spPr>
          <p:txBody>
            <a:bodyPr wrap="square" rtlCol="0">
              <a:spAutoFit/>
            </a:bodyPr>
            <a:lstStyle/>
            <a:p>
              <a:r>
                <a:rPr lang="en-US" sz="3600" b="1" kern="0" dirty="0">
                  <a:latin typeface="+mj-lt"/>
                  <a:ea typeface="+mj-ea"/>
                  <a:cs typeface="+mj-cs"/>
                </a:rPr>
                <a:t>Consolidated Performance (9M 2023)</a:t>
              </a:r>
              <a:endParaRPr lang="en-US" sz="3600" b="1" kern="0" dirty="0">
                <a:solidFill>
                  <a:srgbClr val="F6BC1C"/>
                </a:solidFill>
                <a:latin typeface="+mj-lt"/>
                <a:ea typeface="+mj-ea"/>
                <a:cs typeface="+mj-cs"/>
              </a:endParaRPr>
            </a:p>
          </p:txBody>
        </p:sp>
        <p:pic>
          <p:nvPicPr>
            <p:cNvPr id="1028" name="Picture 4" descr="Dawood Lawrencepur to sell off 'Lawrencenpur' brand due to decline in its  market worth - Mettis Global News">
              <a:extLst>
                <a:ext uri="{FF2B5EF4-FFF2-40B4-BE49-F238E27FC236}">
                  <a16:creationId xmlns:a16="http://schemas.microsoft.com/office/drawing/2014/main" id="{A5490F2F-5165-41ED-B96D-20E2D2619EA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921" t="23428" r="63337" b="23602"/>
            <a:stretch/>
          </p:blipFill>
          <p:spPr bwMode="auto">
            <a:xfrm>
              <a:off x="11271379" y="23751"/>
              <a:ext cx="911290" cy="902917"/>
            </a:xfrm>
            <a:prstGeom prst="rect">
              <a:avLst/>
            </a:prstGeom>
            <a:noFill/>
            <a:extLst>
              <a:ext uri="{909E8E84-426E-40DD-AFC4-6F175D3DCCD1}">
                <a14:hiddenFill xmlns:a14="http://schemas.microsoft.com/office/drawing/2010/main">
                  <a:solidFill>
                    <a:srgbClr val="FFFFFF"/>
                  </a:solidFill>
                </a14:hiddenFill>
              </a:ext>
            </a:extLst>
          </p:spPr>
        </p:pic>
      </p:grpSp>
      <p:sp>
        <p:nvSpPr>
          <p:cNvPr id="23" name="TextBox 22">
            <a:extLst>
              <a:ext uri="{FF2B5EF4-FFF2-40B4-BE49-F238E27FC236}">
                <a16:creationId xmlns:a16="http://schemas.microsoft.com/office/drawing/2014/main" id="{5C8D4840-87A0-421B-B740-33E7BA872D66}"/>
              </a:ext>
            </a:extLst>
          </p:cNvPr>
          <p:cNvSpPr txBox="1"/>
          <p:nvPr/>
        </p:nvSpPr>
        <p:spPr>
          <a:xfrm>
            <a:off x="130629" y="6587411"/>
            <a:ext cx="11943625" cy="307777"/>
          </a:xfrm>
          <a:prstGeom prst="rect">
            <a:avLst/>
          </a:prstGeom>
          <a:noFill/>
        </p:spPr>
        <p:txBody>
          <a:bodyPr wrap="square" rtlCol="0">
            <a:spAutoFit/>
          </a:bodyPr>
          <a:lstStyle/>
          <a:p>
            <a:r>
              <a:rPr lang="en-US" sz="1400" dirty="0"/>
              <a:t>Amounts in PKR Mn unless otherwise stated</a:t>
            </a:r>
          </a:p>
        </p:txBody>
      </p:sp>
      <p:sp>
        <p:nvSpPr>
          <p:cNvPr id="24" name="TextBox 23">
            <a:extLst>
              <a:ext uri="{FF2B5EF4-FFF2-40B4-BE49-F238E27FC236}">
                <a16:creationId xmlns:a16="http://schemas.microsoft.com/office/drawing/2014/main" id="{DEE342DF-012B-4E72-9FD9-3DB6B2B7E5DF}"/>
              </a:ext>
            </a:extLst>
          </p:cNvPr>
          <p:cNvSpPr txBox="1"/>
          <p:nvPr/>
        </p:nvSpPr>
        <p:spPr>
          <a:xfrm>
            <a:off x="295763" y="4790053"/>
            <a:ext cx="11778491" cy="1323439"/>
          </a:xfrm>
          <a:prstGeom prst="rect">
            <a:avLst/>
          </a:prstGeom>
          <a:noFill/>
        </p:spPr>
        <p:txBody>
          <a:bodyPr wrap="square" rtlCol="0">
            <a:spAutoFit/>
          </a:bodyPr>
          <a:lstStyle/>
          <a:p>
            <a:pPr marL="285750" indent="-285750" algn="just">
              <a:buFont typeface="Arial" panose="020B0604020202020204" pitchFamily="34" charset="0"/>
              <a:buChar char="•"/>
            </a:pPr>
            <a:r>
              <a:rPr lang="en-US" sz="1600" b="0" i="0" u="none" strike="noStrike" dirty="0">
                <a:solidFill>
                  <a:srgbClr val="000000"/>
                </a:solidFill>
                <a:effectLst/>
              </a:rPr>
              <a:t>The current year has posed unforeseen challenges for the solar business. The decline in revenue is primarily attributed to external factors such as regulatory uncertainties, market fluctuations, and the global economic landscape. These variables have collectively impacted our ability to maintain previous levels of sales and growth.</a:t>
            </a:r>
          </a:p>
          <a:p>
            <a:pPr marL="285750" indent="-285750" algn="just">
              <a:buFont typeface="Arial" panose="020B0604020202020204" pitchFamily="34" charset="0"/>
              <a:buChar char="•"/>
            </a:pPr>
            <a:r>
              <a:rPr lang="en-US" sz="1600" dirty="0"/>
              <a:t>Wind business has been on uptrend due to significant increase in tariff vs. 2022.</a:t>
            </a:r>
          </a:p>
          <a:p>
            <a:pPr marL="285750" indent="-285750" algn="just">
              <a:buFont typeface="Arial" panose="020B0604020202020204" pitchFamily="34" charset="0"/>
              <a:buChar char="•"/>
            </a:pPr>
            <a:r>
              <a:rPr lang="en-US" sz="1600" dirty="0"/>
              <a:t>Owing to higher dividends from associate, the overall profitability for DLL standalone has increased by 159%.</a:t>
            </a:r>
          </a:p>
        </p:txBody>
      </p:sp>
      <p:graphicFrame>
        <p:nvGraphicFramePr>
          <p:cNvPr id="11" name="Chart 10">
            <a:extLst>
              <a:ext uri="{FF2B5EF4-FFF2-40B4-BE49-F238E27FC236}">
                <a16:creationId xmlns:a16="http://schemas.microsoft.com/office/drawing/2014/main" id="{761FA515-30BD-805E-45A3-8C20CAD476E9}"/>
              </a:ext>
            </a:extLst>
          </p:cNvPr>
          <p:cNvGraphicFramePr/>
          <p:nvPr>
            <p:extLst>
              <p:ext uri="{D42A27DB-BD31-4B8C-83A1-F6EECF244321}">
                <p14:modId xmlns:p14="http://schemas.microsoft.com/office/powerpoint/2010/main" val="1372950828"/>
              </p:ext>
            </p:extLst>
          </p:nvPr>
        </p:nvGraphicFramePr>
        <p:xfrm>
          <a:off x="295763" y="1135209"/>
          <a:ext cx="5312862" cy="34661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Object 11">
            <a:extLst>
              <a:ext uri="{FF2B5EF4-FFF2-40B4-BE49-F238E27FC236}">
                <a16:creationId xmlns:a16="http://schemas.microsoft.com/office/drawing/2014/main" id="{579545FF-A700-13E7-9AAD-C49FEFE492B6}"/>
              </a:ext>
            </a:extLst>
          </p:cNvPr>
          <p:cNvGraphicFramePr>
            <a:graphicFrameLocks noChangeAspect="1"/>
          </p:cNvGraphicFramePr>
          <p:nvPr>
            <p:extLst>
              <p:ext uri="{D42A27DB-BD31-4B8C-83A1-F6EECF244321}">
                <p14:modId xmlns:p14="http://schemas.microsoft.com/office/powerpoint/2010/main" val="1452870471"/>
              </p:ext>
            </p:extLst>
          </p:nvPr>
        </p:nvGraphicFramePr>
        <p:xfrm>
          <a:off x="5608625" y="1152525"/>
          <a:ext cx="6345250" cy="3551238"/>
        </p:xfrm>
        <a:graphic>
          <a:graphicData uri="http://schemas.openxmlformats.org/presentationml/2006/ole">
            <mc:AlternateContent xmlns:mc="http://schemas.openxmlformats.org/markup-compatibility/2006">
              <mc:Choice xmlns:v="urn:schemas-microsoft-com:vml" Requires="v">
                <p:oleObj name="Worksheet" r:id="rId4" imgW="4635500" imgH="3086100" progId="Excel.Sheet.12">
                  <p:embed/>
                </p:oleObj>
              </mc:Choice>
              <mc:Fallback>
                <p:oleObj name="Worksheet" r:id="rId4" imgW="4635500" imgH="3086100" progId="Excel.Sheet.12">
                  <p:embed/>
                  <p:pic>
                    <p:nvPicPr>
                      <p:cNvPr id="0" name=""/>
                      <p:cNvPicPr/>
                      <p:nvPr/>
                    </p:nvPicPr>
                    <p:blipFill>
                      <a:blip r:embed="rId5"/>
                      <a:stretch>
                        <a:fillRect/>
                      </a:stretch>
                    </p:blipFill>
                    <p:spPr>
                      <a:xfrm>
                        <a:off x="5608625" y="1152525"/>
                        <a:ext cx="6345250" cy="3551238"/>
                      </a:xfrm>
                      <a:prstGeom prst="rect">
                        <a:avLst/>
                      </a:prstGeom>
                    </p:spPr>
                  </p:pic>
                </p:oleObj>
              </mc:Fallback>
            </mc:AlternateContent>
          </a:graphicData>
        </a:graphic>
      </p:graphicFrame>
    </p:spTree>
    <p:extLst>
      <p:ext uri="{BB962C8B-B14F-4D97-AF65-F5344CB8AC3E}">
        <p14:creationId xmlns:p14="http://schemas.microsoft.com/office/powerpoint/2010/main" val="13953325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a:extLst>
              <a:ext uri="{FF2B5EF4-FFF2-40B4-BE49-F238E27FC236}">
                <a16:creationId xmlns:a16="http://schemas.microsoft.com/office/drawing/2014/main" id="{4513D300-2047-470D-9881-3062DFA0B314}"/>
              </a:ext>
            </a:extLst>
          </p:cNvPr>
          <p:cNvGrpSpPr/>
          <p:nvPr/>
        </p:nvGrpSpPr>
        <p:grpSpPr>
          <a:xfrm>
            <a:off x="258440" y="23751"/>
            <a:ext cx="11924229" cy="947309"/>
            <a:chOff x="258440" y="23751"/>
            <a:chExt cx="11924229" cy="947309"/>
          </a:xfrm>
        </p:grpSpPr>
        <p:sp>
          <p:nvSpPr>
            <p:cNvPr id="9" name="Rectangle 3">
              <a:extLst>
                <a:ext uri="{FF2B5EF4-FFF2-40B4-BE49-F238E27FC236}">
                  <a16:creationId xmlns:a16="http://schemas.microsoft.com/office/drawing/2014/main" id="{3CB3CED0-D137-44FD-8211-6F35A6EFC7D8}"/>
                </a:ext>
              </a:extLst>
            </p:cNvPr>
            <p:cNvSpPr>
              <a:spLocks noChangeArrowheads="1"/>
            </p:cNvSpPr>
            <p:nvPr/>
          </p:nvSpPr>
          <p:spPr bwMode="auto">
            <a:xfrm>
              <a:off x="295763" y="925341"/>
              <a:ext cx="11778491" cy="45719"/>
            </a:xfrm>
            <a:prstGeom prst="rect">
              <a:avLst/>
            </a:prstGeom>
            <a:solidFill>
              <a:srgbClr val="FFC000"/>
            </a:solidFill>
            <a:ln w="3175" algn="ctr">
              <a:noFill/>
              <a:miter lim="800000"/>
              <a:headEnd/>
              <a:tailEnd/>
            </a:ln>
            <a:effectLst/>
          </p:spPr>
          <p:txBody>
            <a:bodyPr lIns="27432" tIns="27432" rIns="27432" bIns="27432" anchor="ctr"/>
            <a:lstStyle/>
            <a:p>
              <a:pPr marL="0" marR="0" lvl="0" indent="0" algn="ctr" defTabSz="914400" rtl="0" eaLnBrk="0" fontAlgn="auto" latinLnBrk="0" hangingPunct="0">
                <a:lnSpc>
                  <a:spcPct val="100000"/>
                </a:lnSpc>
                <a:spcBef>
                  <a:spcPts val="300"/>
                </a:spcBef>
                <a:spcAft>
                  <a:spcPts val="0"/>
                </a:spcAft>
                <a:buClr>
                  <a:srgbClr val="800000"/>
                </a:buClr>
                <a:buSzPct val="85000"/>
                <a:buFontTx/>
                <a:buNone/>
                <a:tabLst/>
                <a:defRPr/>
              </a:pPr>
              <a:endParaRPr kumimoji="0" lang="en-US" sz="1000" b="0" i="0" u="none" strike="noStrike" kern="0" cap="none" spc="-200" normalizeH="0" baseline="0" noProof="0" dirty="0">
                <a:ln>
                  <a:noFill/>
                </a:ln>
                <a:solidFill>
                  <a:prstClr val="white"/>
                </a:solidFill>
                <a:effectLst/>
                <a:uLnTx/>
                <a:uFillTx/>
                <a:latin typeface="+mj-lt"/>
                <a:ea typeface="+mn-ea"/>
                <a:cs typeface="Arial" pitchFamily="34" charset="0"/>
              </a:endParaRPr>
            </a:p>
          </p:txBody>
        </p:sp>
        <p:sp>
          <p:nvSpPr>
            <p:cNvPr id="10" name="TextBox 9">
              <a:extLst>
                <a:ext uri="{FF2B5EF4-FFF2-40B4-BE49-F238E27FC236}">
                  <a16:creationId xmlns:a16="http://schemas.microsoft.com/office/drawing/2014/main" id="{095A0CDB-D6E8-426B-8C79-8E71B45DA2B3}"/>
                </a:ext>
              </a:extLst>
            </p:cNvPr>
            <p:cNvSpPr txBox="1"/>
            <p:nvPr/>
          </p:nvSpPr>
          <p:spPr>
            <a:xfrm>
              <a:off x="258440" y="312476"/>
              <a:ext cx="8397661" cy="646331"/>
            </a:xfrm>
            <a:prstGeom prst="rect">
              <a:avLst/>
            </a:prstGeom>
            <a:noFill/>
          </p:spPr>
          <p:txBody>
            <a:bodyPr wrap="square" rtlCol="0">
              <a:spAutoFit/>
            </a:bodyPr>
            <a:lstStyle/>
            <a:p>
              <a:r>
                <a:rPr lang="en-US" sz="3600" b="1" kern="0" dirty="0">
                  <a:latin typeface="+mj-lt"/>
                  <a:ea typeface="+mj-ea"/>
                  <a:cs typeface="+mj-cs"/>
                </a:rPr>
                <a:t>Solar Business Performance (9M 2023)</a:t>
              </a:r>
              <a:endParaRPr lang="en-US" sz="3600" b="1" kern="0" dirty="0">
                <a:solidFill>
                  <a:srgbClr val="F6BC1C"/>
                </a:solidFill>
                <a:latin typeface="+mj-lt"/>
                <a:ea typeface="+mj-ea"/>
                <a:cs typeface="+mj-cs"/>
              </a:endParaRPr>
            </a:p>
          </p:txBody>
        </p:sp>
        <p:pic>
          <p:nvPicPr>
            <p:cNvPr id="1028" name="Picture 4" descr="Dawood Lawrencepur to sell off 'Lawrencenpur' brand due to decline in its  market worth - Mettis Global News">
              <a:extLst>
                <a:ext uri="{FF2B5EF4-FFF2-40B4-BE49-F238E27FC236}">
                  <a16:creationId xmlns:a16="http://schemas.microsoft.com/office/drawing/2014/main" id="{A5490F2F-5165-41ED-B96D-20E2D2619EA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921" t="23428" r="63337" b="23602"/>
            <a:stretch/>
          </p:blipFill>
          <p:spPr bwMode="auto">
            <a:xfrm>
              <a:off x="11271379" y="23751"/>
              <a:ext cx="911290" cy="902917"/>
            </a:xfrm>
            <a:prstGeom prst="rect">
              <a:avLst/>
            </a:prstGeom>
            <a:noFill/>
            <a:extLst>
              <a:ext uri="{909E8E84-426E-40DD-AFC4-6F175D3DCCD1}">
                <a14:hiddenFill xmlns:a14="http://schemas.microsoft.com/office/drawing/2010/main">
                  <a:solidFill>
                    <a:srgbClr val="FFFFFF"/>
                  </a:solidFill>
                </a14:hiddenFill>
              </a:ext>
            </a:extLst>
          </p:spPr>
        </p:pic>
      </p:grpSp>
      <p:sp>
        <p:nvSpPr>
          <p:cNvPr id="23" name="TextBox 22">
            <a:extLst>
              <a:ext uri="{FF2B5EF4-FFF2-40B4-BE49-F238E27FC236}">
                <a16:creationId xmlns:a16="http://schemas.microsoft.com/office/drawing/2014/main" id="{5C8D4840-87A0-421B-B740-33E7BA872D66}"/>
              </a:ext>
            </a:extLst>
          </p:cNvPr>
          <p:cNvSpPr txBox="1"/>
          <p:nvPr/>
        </p:nvSpPr>
        <p:spPr>
          <a:xfrm>
            <a:off x="130629" y="6587411"/>
            <a:ext cx="11943625" cy="307777"/>
          </a:xfrm>
          <a:prstGeom prst="rect">
            <a:avLst/>
          </a:prstGeom>
          <a:noFill/>
        </p:spPr>
        <p:txBody>
          <a:bodyPr wrap="square" rtlCol="0">
            <a:spAutoFit/>
          </a:bodyPr>
          <a:lstStyle/>
          <a:p>
            <a:r>
              <a:rPr lang="en-US" sz="1400" dirty="0"/>
              <a:t>Amounts in PKR Mn unless otherwise stated</a:t>
            </a:r>
          </a:p>
        </p:txBody>
      </p:sp>
      <p:sp>
        <p:nvSpPr>
          <p:cNvPr id="2" name="TextBox 1">
            <a:extLst>
              <a:ext uri="{FF2B5EF4-FFF2-40B4-BE49-F238E27FC236}">
                <a16:creationId xmlns:a16="http://schemas.microsoft.com/office/drawing/2014/main" id="{D86F179B-695B-40E2-9C00-4B1711B52D1B}"/>
              </a:ext>
            </a:extLst>
          </p:cNvPr>
          <p:cNvSpPr txBox="1"/>
          <p:nvPr/>
        </p:nvSpPr>
        <p:spPr>
          <a:xfrm>
            <a:off x="0" y="3782974"/>
            <a:ext cx="12156818" cy="2554545"/>
          </a:xfrm>
          <a:prstGeom prst="rect">
            <a:avLst/>
          </a:prstGeom>
          <a:noFill/>
        </p:spPr>
        <p:txBody>
          <a:bodyPr wrap="square" rtlCol="0">
            <a:spAutoFit/>
          </a:bodyPr>
          <a:lstStyle/>
          <a:p>
            <a:pPr algn="just"/>
            <a:r>
              <a:rPr lang="en-US" sz="1600" b="1" i="1" u="sng" dirty="0"/>
              <a:t>Performance</a:t>
            </a:r>
          </a:p>
          <a:p>
            <a:pPr marL="285750" indent="-285750" algn="just">
              <a:buFont typeface="Arial" panose="020B0604020202020204" pitchFamily="34" charset="0"/>
              <a:buChar char="•"/>
            </a:pPr>
            <a:r>
              <a:rPr lang="en-US" sz="1600" dirty="0">
                <a:latin typeface="+mn-lt"/>
                <a:ea typeface="Calibri" panose="020F0502020204030204" pitchFamily="34" charset="0"/>
                <a:cs typeface="Symbol" panose="05050102010706020507" pitchFamily="18" charset="2"/>
              </a:rPr>
              <a:t>The Company was able to lock an order intake till the period September 2023 amounting to PKR 2.7 Bn in C&amp;I and PKR 0.6 Bn in Telco amid the prevailing economic crisis in the country.</a:t>
            </a:r>
          </a:p>
          <a:p>
            <a:pPr marL="285750" indent="-285750" algn="just">
              <a:buFont typeface="Arial" panose="020B0604020202020204" pitchFamily="34" charset="0"/>
              <a:buChar char="•"/>
            </a:pPr>
            <a:r>
              <a:rPr lang="en-US" sz="1600" dirty="0">
                <a:latin typeface="+mn-lt"/>
                <a:ea typeface="Calibri" panose="020F0502020204030204" pitchFamily="34" charset="0"/>
                <a:cs typeface="Symbol" panose="05050102010706020507" pitchFamily="18" charset="2"/>
              </a:rPr>
              <a:t>Major deals secured during this year included Din Textile Mills, Interloop Industrial Park, Ibrahim Fiber Limited, Lucky Pezu Extension, Shahbaz Garments, Indus Motors and Novatex.</a:t>
            </a:r>
          </a:p>
          <a:p>
            <a:pPr marL="285750" indent="-285750" algn="just">
              <a:buFont typeface="Arial" panose="020B0604020202020204" pitchFamily="34" charset="0"/>
              <a:buChar char="•"/>
            </a:pPr>
            <a:endParaRPr lang="en-US" sz="1600" dirty="0">
              <a:latin typeface="+mn-lt"/>
              <a:ea typeface="Calibri" panose="020F0502020204030204" pitchFamily="34" charset="0"/>
              <a:cs typeface="Symbol" panose="05050102010706020507" pitchFamily="18" charset="2"/>
            </a:endParaRPr>
          </a:p>
          <a:p>
            <a:pPr algn="just"/>
            <a:r>
              <a:rPr lang="en-US" sz="1600" b="1" i="1" u="sng" dirty="0"/>
              <a:t>Outlook</a:t>
            </a:r>
          </a:p>
          <a:p>
            <a:pPr marL="285750" indent="-285750" algn="just">
              <a:buFont typeface="Arial" panose="020B0604020202020204" pitchFamily="34" charset="0"/>
              <a:buChar char="•"/>
            </a:pPr>
            <a:r>
              <a:rPr lang="en-US" sz="1600" dirty="0"/>
              <a:t>During the first quarter, The Holding Company </a:t>
            </a:r>
            <a:r>
              <a:rPr lang="en-GB" sz="1600" dirty="0"/>
              <a:t>resolved to sell the entirety of its stake in REL to Juniper International FZ LLC. Juniper International is well-suited to steward REL, given their portfolio of companies and years of experience and will help REL realize its growth ambitions while taking particular care for capital stewardship and productivity. The transaction is expected to be completed by Q1 next year.</a:t>
            </a:r>
            <a:endParaRPr lang="en-US" sz="1600" dirty="0"/>
          </a:p>
        </p:txBody>
      </p:sp>
      <p:grpSp>
        <p:nvGrpSpPr>
          <p:cNvPr id="20" name="Group 19">
            <a:extLst>
              <a:ext uri="{FF2B5EF4-FFF2-40B4-BE49-F238E27FC236}">
                <a16:creationId xmlns:a16="http://schemas.microsoft.com/office/drawing/2014/main" id="{FE5178F9-2ED9-F0AF-D7E2-B7CFB3B6C23C}"/>
              </a:ext>
            </a:extLst>
          </p:cNvPr>
          <p:cNvGrpSpPr/>
          <p:nvPr/>
        </p:nvGrpSpPr>
        <p:grpSpPr>
          <a:xfrm>
            <a:off x="2354589" y="1057424"/>
            <a:ext cx="7660838" cy="2253694"/>
            <a:chOff x="12866786" y="857697"/>
            <a:chExt cx="8128000" cy="3284668"/>
          </a:xfrm>
        </p:grpSpPr>
        <p:graphicFrame>
          <p:nvGraphicFramePr>
            <p:cNvPr id="6" name="Chart 5">
              <a:extLst>
                <a:ext uri="{FF2B5EF4-FFF2-40B4-BE49-F238E27FC236}">
                  <a16:creationId xmlns:a16="http://schemas.microsoft.com/office/drawing/2014/main" id="{A71B26B5-FD45-C043-7D37-49AD4458AE9A}"/>
                </a:ext>
              </a:extLst>
            </p:cNvPr>
            <p:cNvGraphicFramePr/>
            <p:nvPr>
              <p:extLst>
                <p:ext uri="{D42A27DB-BD31-4B8C-83A1-F6EECF244321}">
                  <p14:modId xmlns:p14="http://schemas.microsoft.com/office/powerpoint/2010/main" val="3327878406"/>
                </p:ext>
              </p:extLst>
            </p:nvPr>
          </p:nvGraphicFramePr>
          <p:xfrm>
            <a:off x="12866786" y="857697"/>
            <a:ext cx="8128000" cy="3284668"/>
          </p:xfrm>
          <a:graphic>
            <a:graphicData uri="http://schemas.openxmlformats.org/drawingml/2006/chart">
              <c:chart xmlns:c="http://schemas.openxmlformats.org/drawingml/2006/chart" xmlns:r="http://schemas.openxmlformats.org/officeDocument/2006/relationships" r:id="rId3"/>
            </a:graphicData>
          </a:graphic>
        </p:graphicFrame>
        <p:cxnSp>
          <p:nvCxnSpPr>
            <p:cNvPr id="14" name="Straight Connector 13">
              <a:extLst>
                <a:ext uri="{FF2B5EF4-FFF2-40B4-BE49-F238E27FC236}">
                  <a16:creationId xmlns:a16="http://schemas.microsoft.com/office/drawing/2014/main" id="{9FE2202F-0EE7-4159-8951-2C9E22997655}"/>
                </a:ext>
              </a:extLst>
            </p:cNvPr>
            <p:cNvCxnSpPr>
              <a:cxnSpLocks/>
            </p:cNvCxnSpPr>
            <p:nvPr/>
          </p:nvCxnSpPr>
          <p:spPr>
            <a:xfrm>
              <a:off x="14421055" y="1422740"/>
              <a:ext cx="5597679" cy="0"/>
            </a:xfrm>
            <a:prstGeom prst="line">
              <a:avLst/>
            </a:prstGeom>
            <a:ln w="9525">
              <a:prstDash val="lgDash"/>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9FE2202F-0EE7-4159-8951-2C9E22997655}"/>
                </a:ext>
              </a:extLst>
            </p:cNvPr>
            <p:cNvCxnSpPr>
              <a:cxnSpLocks/>
            </p:cNvCxnSpPr>
            <p:nvPr/>
          </p:nvCxnSpPr>
          <p:spPr>
            <a:xfrm>
              <a:off x="14422261" y="1433455"/>
              <a:ext cx="1" cy="76493"/>
            </a:xfrm>
            <a:prstGeom prst="line">
              <a:avLst/>
            </a:prstGeom>
            <a:ln w="9525">
              <a:prstDash val="lgDash"/>
            </a:ln>
          </p:spPr>
          <p:style>
            <a:lnRef idx="1">
              <a:schemeClr val="dk1"/>
            </a:lnRef>
            <a:fillRef idx="0">
              <a:schemeClr val="dk1"/>
            </a:fillRef>
            <a:effectRef idx="0">
              <a:schemeClr val="dk1"/>
            </a:effectRef>
            <a:fontRef idx="minor">
              <a:schemeClr val="tx1"/>
            </a:fontRef>
          </p:style>
        </p:cxnSp>
        <p:sp>
          <p:nvSpPr>
            <p:cNvPr id="18" name="Arrow: Down 17">
              <a:extLst>
                <a:ext uri="{FF2B5EF4-FFF2-40B4-BE49-F238E27FC236}">
                  <a16:creationId xmlns:a16="http://schemas.microsoft.com/office/drawing/2014/main" id="{C31935F7-DC93-4387-A50B-2094FFE6B0FB}"/>
                </a:ext>
              </a:extLst>
            </p:cNvPr>
            <p:cNvSpPr/>
            <p:nvPr/>
          </p:nvSpPr>
          <p:spPr>
            <a:xfrm>
              <a:off x="19831656" y="1958392"/>
              <a:ext cx="345621" cy="364500"/>
            </a:xfrm>
            <a:prstGeom prst="downArrow">
              <a:avLst/>
            </a:prstGeom>
            <a:solidFill>
              <a:srgbClr val="92D050"/>
            </a:solidFill>
            <a:ln>
              <a:noFill/>
            </a:ln>
          </p:spPr>
          <p:style>
            <a:lnRef idx="2">
              <a:schemeClr val="accent6">
                <a:shade val="50000"/>
              </a:schemeClr>
            </a:lnRef>
            <a:fillRef idx="1">
              <a:schemeClr val="accent6"/>
            </a:fillRef>
            <a:effectRef idx="0">
              <a:schemeClr val="accent6"/>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p>
          </p:txBody>
        </p:sp>
      </p:grpSp>
      <p:cxnSp>
        <p:nvCxnSpPr>
          <p:cNvPr id="4" name="Straight Connector 3">
            <a:extLst>
              <a:ext uri="{FF2B5EF4-FFF2-40B4-BE49-F238E27FC236}">
                <a16:creationId xmlns:a16="http://schemas.microsoft.com/office/drawing/2014/main" id="{8EB07384-925C-9E5A-C41D-6C589C589D49}"/>
              </a:ext>
            </a:extLst>
          </p:cNvPr>
          <p:cNvCxnSpPr>
            <a:cxnSpLocks/>
          </p:cNvCxnSpPr>
          <p:nvPr/>
        </p:nvCxnSpPr>
        <p:spPr>
          <a:xfrm flipH="1">
            <a:off x="9095474" y="1452466"/>
            <a:ext cx="1" cy="360173"/>
          </a:xfrm>
          <a:prstGeom prst="line">
            <a:avLst/>
          </a:prstGeom>
          <a:ln w="9525">
            <a:prstDash val="lg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891766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a:extLst>
              <a:ext uri="{FF2B5EF4-FFF2-40B4-BE49-F238E27FC236}">
                <a16:creationId xmlns:a16="http://schemas.microsoft.com/office/drawing/2014/main" id="{4513D300-2047-470D-9881-3062DFA0B314}"/>
              </a:ext>
            </a:extLst>
          </p:cNvPr>
          <p:cNvGrpSpPr/>
          <p:nvPr/>
        </p:nvGrpSpPr>
        <p:grpSpPr>
          <a:xfrm>
            <a:off x="258440" y="23751"/>
            <a:ext cx="11924229" cy="947309"/>
            <a:chOff x="258440" y="23751"/>
            <a:chExt cx="11924229" cy="947309"/>
          </a:xfrm>
        </p:grpSpPr>
        <p:sp>
          <p:nvSpPr>
            <p:cNvPr id="9" name="Rectangle 3">
              <a:extLst>
                <a:ext uri="{FF2B5EF4-FFF2-40B4-BE49-F238E27FC236}">
                  <a16:creationId xmlns:a16="http://schemas.microsoft.com/office/drawing/2014/main" id="{3CB3CED0-D137-44FD-8211-6F35A6EFC7D8}"/>
                </a:ext>
              </a:extLst>
            </p:cNvPr>
            <p:cNvSpPr>
              <a:spLocks noChangeArrowheads="1"/>
            </p:cNvSpPr>
            <p:nvPr/>
          </p:nvSpPr>
          <p:spPr bwMode="auto">
            <a:xfrm>
              <a:off x="295763" y="925341"/>
              <a:ext cx="11778491" cy="45719"/>
            </a:xfrm>
            <a:prstGeom prst="rect">
              <a:avLst/>
            </a:prstGeom>
            <a:solidFill>
              <a:srgbClr val="FFC000"/>
            </a:solidFill>
            <a:ln w="3175" algn="ctr">
              <a:noFill/>
              <a:miter lim="800000"/>
              <a:headEnd/>
              <a:tailEnd/>
            </a:ln>
            <a:effectLst/>
          </p:spPr>
          <p:txBody>
            <a:bodyPr lIns="27432" tIns="27432" rIns="27432" bIns="27432" anchor="ctr"/>
            <a:lstStyle/>
            <a:p>
              <a:pPr marL="0" marR="0" lvl="0" indent="0" algn="ctr" defTabSz="914400" rtl="0" eaLnBrk="0" fontAlgn="auto" latinLnBrk="0" hangingPunct="0">
                <a:lnSpc>
                  <a:spcPct val="100000"/>
                </a:lnSpc>
                <a:spcBef>
                  <a:spcPts val="300"/>
                </a:spcBef>
                <a:spcAft>
                  <a:spcPts val="0"/>
                </a:spcAft>
                <a:buClr>
                  <a:srgbClr val="800000"/>
                </a:buClr>
                <a:buSzPct val="85000"/>
                <a:buFontTx/>
                <a:buNone/>
                <a:tabLst/>
                <a:defRPr/>
              </a:pPr>
              <a:endParaRPr kumimoji="0" lang="en-US" sz="1000" b="0" i="0" u="none" strike="noStrike" kern="0" cap="none" spc="-200" normalizeH="0" baseline="0" noProof="0" dirty="0">
                <a:ln>
                  <a:noFill/>
                </a:ln>
                <a:solidFill>
                  <a:prstClr val="white"/>
                </a:solidFill>
                <a:effectLst/>
                <a:uLnTx/>
                <a:uFillTx/>
                <a:latin typeface="+mj-lt"/>
                <a:ea typeface="+mn-ea"/>
                <a:cs typeface="Arial" pitchFamily="34" charset="0"/>
              </a:endParaRPr>
            </a:p>
          </p:txBody>
        </p:sp>
        <p:sp>
          <p:nvSpPr>
            <p:cNvPr id="10" name="TextBox 9">
              <a:extLst>
                <a:ext uri="{FF2B5EF4-FFF2-40B4-BE49-F238E27FC236}">
                  <a16:creationId xmlns:a16="http://schemas.microsoft.com/office/drawing/2014/main" id="{095A0CDB-D6E8-426B-8C79-8E71B45DA2B3}"/>
                </a:ext>
              </a:extLst>
            </p:cNvPr>
            <p:cNvSpPr txBox="1"/>
            <p:nvPr/>
          </p:nvSpPr>
          <p:spPr>
            <a:xfrm>
              <a:off x="258440" y="312476"/>
              <a:ext cx="8397661" cy="646331"/>
            </a:xfrm>
            <a:prstGeom prst="rect">
              <a:avLst/>
            </a:prstGeom>
            <a:noFill/>
          </p:spPr>
          <p:txBody>
            <a:bodyPr wrap="square" rtlCol="0">
              <a:spAutoFit/>
            </a:bodyPr>
            <a:lstStyle/>
            <a:p>
              <a:r>
                <a:rPr lang="en-US" sz="3600" b="1" kern="0" dirty="0">
                  <a:latin typeface="+mj-lt"/>
                  <a:ea typeface="+mj-ea"/>
                  <a:cs typeface="+mj-cs"/>
                </a:rPr>
                <a:t>Wind Business Performance (9M 2023)</a:t>
              </a:r>
              <a:endParaRPr lang="en-US" sz="3600" b="1" kern="0" dirty="0">
                <a:solidFill>
                  <a:srgbClr val="F6BC1C"/>
                </a:solidFill>
                <a:latin typeface="+mj-lt"/>
                <a:ea typeface="+mj-ea"/>
                <a:cs typeface="+mj-cs"/>
              </a:endParaRPr>
            </a:p>
          </p:txBody>
        </p:sp>
        <p:pic>
          <p:nvPicPr>
            <p:cNvPr id="1028" name="Picture 4" descr="Dawood Lawrencepur to sell off 'Lawrencenpur' brand due to decline in its  market worth - Mettis Global News">
              <a:extLst>
                <a:ext uri="{FF2B5EF4-FFF2-40B4-BE49-F238E27FC236}">
                  <a16:creationId xmlns:a16="http://schemas.microsoft.com/office/drawing/2014/main" id="{A5490F2F-5165-41ED-B96D-20E2D2619EA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921" t="23428" r="63337" b="23602"/>
            <a:stretch/>
          </p:blipFill>
          <p:spPr bwMode="auto">
            <a:xfrm>
              <a:off x="11271379" y="23751"/>
              <a:ext cx="911290" cy="902917"/>
            </a:xfrm>
            <a:prstGeom prst="rect">
              <a:avLst/>
            </a:prstGeom>
            <a:noFill/>
            <a:extLst>
              <a:ext uri="{909E8E84-426E-40DD-AFC4-6F175D3DCCD1}">
                <a14:hiddenFill xmlns:a14="http://schemas.microsoft.com/office/drawing/2010/main">
                  <a:solidFill>
                    <a:srgbClr val="FFFFFF"/>
                  </a:solidFill>
                </a14:hiddenFill>
              </a:ext>
            </a:extLst>
          </p:spPr>
        </p:pic>
      </p:grpSp>
      <p:sp>
        <p:nvSpPr>
          <p:cNvPr id="23" name="TextBox 22">
            <a:extLst>
              <a:ext uri="{FF2B5EF4-FFF2-40B4-BE49-F238E27FC236}">
                <a16:creationId xmlns:a16="http://schemas.microsoft.com/office/drawing/2014/main" id="{5C8D4840-87A0-421B-B740-33E7BA872D66}"/>
              </a:ext>
            </a:extLst>
          </p:cNvPr>
          <p:cNvSpPr txBox="1"/>
          <p:nvPr/>
        </p:nvSpPr>
        <p:spPr>
          <a:xfrm>
            <a:off x="130629" y="6587411"/>
            <a:ext cx="11943625" cy="307777"/>
          </a:xfrm>
          <a:prstGeom prst="rect">
            <a:avLst/>
          </a:prstGeom>
          <a:noFill/>
        </p:spPr>
        <p:txBody>
          <a:bodyPr wrap="square" rtlCol="0">
            <a:spAutoFit/>
          </a:bodyPr>
          <a:lstStyle/>
          <a:p>
            <a:r>
              <a:rPr lang="en-US" sz="1400" dirty="0"/>
              <a:t>Amounts in PKR Mn unless otherwise stated</a:t>
            </a:r>
          </a:p>
        </p:txBody>
      </p:sp>
      <p:sp>
        <p:nvSpPr>
          <p:cNvPr id="2" name="TextBox 1">
            <a:extLst>
              <a:ext uri="{FF2B5EF4-FFF2-40B4-BE49-F238E27FC236}">
                <a16:creationId xmlns:a16="http://schemas.microsoft.com/office/drawing/2014/main" id="{3614C04D-2467-47DF-A9FB-140C7A7ECCEF}"/>
              </a:ext>
            </a:extLst>
          </p:cNvPr>
          <p:cNvSpPr txBox="1"/>
          <p:nvPr/>
        </p:nvSpPr>
        <p:spPr>
          <a:xfrm>
            <a:off x="1" y="3703850"/>
            <a:ext cx="12182668" cy="1569660"/>
          </a:xfrm>
          <a:prstGeom prst="rect">
            <a:avLst/>
          </a:prstGeom>
          <a:noFill/>
        </p:spPr>
        <p:txBody>
          <a:bodyPr wrap="square" rtlCol="0">
            <a:spAutoFit/>
          </a:bodyPr>
          <a:lstStyle/>
          <a:p>
            <a:pPr algn="just"/>
            <a:endParaRPr lang="en-US" sz="1600" b="1" i="1" u="sng" dirty="0"/>
          </a:p>
          <a:p>
            <a:pPr algn="just"/>
            <a:r>
              <a:rPr lang="en-US" sz="1600" b="1" i="1" u="sng" dirty="0"/>
              <a:t>Performance:</a:t>
            </a:r>
          </a:p>
          <a:p>
            <a:pPr marL="285750" indent="-285750" algn="just">
              <a:buFont typeface="Arial" panose="020B0604020202020204" pitchFamily="34" charset="0"/>
              <a:buChar char="•"/>
            </a:pPr>
            <a:r>
              <a:rPr lang="en-US" sz="1600" dirty="0"/>
              <a:t>Revenue and profitability increased due to higher tariff despite being affected by </a:t>
            </a:r>
            <a:r>
              <a:rPr lang="en-US" sz="16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curtailment and transmission issues during the year 2023.</a:t>
            </a:r>
            <a:endParaRPr lang="en-US" sz="1600" dirty="0"/>
          </a:p>
          <a:p>
            <a:pPr marL="285750" indent="-285750" algn="just">
              <a:buFont typeface="Arial" panose="020B0604020202020204" pitchFamily="34" charset="0"/>
              <a:buChar char="•"/>
            </a:pPr>
            <a:r>
              <a:rPr lang="en-US" sz="1600" dirty="0"/>
              <a:t>TGL during the year announced an interim cash dividend for the year ending December 31, 2023, amounting to PKR 150 mn. </a:t>
            </a:r>
          </a:p>
          <a:p>
            <a:pPr marL="285750" indent="-285750" algn="just">
              <a:buFont typeface="Arial" panose="020B0604020202020204" pitchFamily="34" charset="0"/>
              <a:buChar char="•"/>
            </a:pPr>
            <a:r>
              <a:rPr lang="en-US" sz="1600" dirty="0"/>
              <a:t>Payments from the power purchaser improved compared to the previous year, boosting the cash stream. </a:t>
            </a:r>
          </a:p>
          <a:p>
            <a:pPr marL="285750" indent="-285750" algn="just">
              <a:buFont typeface="Arial" panose="020B0604020202020204" pitchFamily="34" charset="0"/>
              <a:buChar char="•"/>
            </a:pPr>
            <a:endParaRPr lang="en-US" sz="1600" b="1" i="1" u="sng" dirty="0"/>
          </a:p>
        </p:txBody>
      </p:sp>
      <p:graphicFrame>
        <p:nvGraphicFramePr>
          <p:cNvPr id="5" name="Chart 4">
            <a:extLst>
              <a:ext uri="{FF2B5EF4-FFF2-40B4-BE49-F238E27FC236}">
                <a16:creationId xmlns:a16="http://schemas.microsoft.com/office/drawing/2014/main" id="{E6765789-5CDA-E43A-38E5-228988CE8BFA}"/>
              </a:ext>
            </a:extLst>
          </p:cNvPr>
          <p:cNvGraphicFramePr/>
          <p:nvPr>
            <p:extLst>
              <p:ext uri="{D42A27DB-BD31-4B8C-83A1-F6EECF244321}">
                <p14:modId xmlns:p14="http://schemas.microsoft.com/office/powerpoint/2010/main" val="2504942850"/>
              </p:ext>
            </p:extLst>
          </p:nvPr>
        </p:nvGraphicFramePr>
        <p:xfrm>
          <a:off x="508960" y="1249763"/>
          <a:ext cx="10861900" cy="291828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6529123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9764</TotalTime>
  <Words>964</Words>
  <Application>Microsoft Macintosh PowerPoint</Application>
  <PresentationFormat>Widescreen</PresentationFormat>
  <Paragraphs>36</Paragraphs>
  <Slides>6</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2" baseType="lpstr">
      <vt:lpstr>Arial</vt:lpstr>
      <vt:lpstr>Calibri</vt:lpstr>
      <vt:lpstr>Calibri Light</vt:lpstr>
      <vt:lpstr>Century Gothic</vt:lpstr>
      <vt:lpstr>1_Office Theme</vt:lpstr>
      <vt:lpstr>Microsoft Excel Worksheet</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August 12, 2020</dc:title>
  <dc:creator>Hamza Shafiq</dc:creator>
  <cp:lastModifiedBy>Shahmeer Ahmed</cp:lastModifiedBy>
  <cp:revision>203</cp:revision>
  <dcterms:created xsi:type="dcterms:W3CDTF">2020-08-12T15:29:47Z</dcterms:created>
  <dcterms:modified xsi:type="dcterms:W3CDTF">2023-12-15T08:03:15Z</dcterms:modified>
</cp:coreProperties>
</file>